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2" r:id="rId5"/>
    <p:sldId id="259" r:id="rId6"/>
    <p:sldId id="270" r:id="rId7"/>
    <p:sldId id="260" r:id="rId8"/>
    <p:sldId id="271" r:id="rId9"/>
    <p:sldId id="261" r:id="rId10"/>
    <p:sldId id="264" r:id="rId11"/>
    <p:sldId id="273" r:id="rId12"/>
    <p:sldId id="262" r:id="rId13"/>
    <p:sldId id="275" r:id="rId14"/>
    <p:sldId id="265" r:id="rId15"/>
    <p:sldId id="266" r:id="rId16"/>
    <p:sldId id="267" r:id="rId17"/>
    <p:sldId id="274" r:id="rId18"/>
    <p:sldId id="268" r:id="rId19"/>
    <p:sldId id="26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8ECFA"/>
    <a:srgbClr val="CB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45" autoAdjust="0"/>
  </p:normalViewPr>
  <p:slideViewPr>
    <p:cSldViewPr snapToGrid="0">
      <p:cViewPr varScale="1">
        <p:scale>
          <a:sx n="75" d="100"/>
          <a:sy n="75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ort\Documents\DataSmart%20Point\Unterrichtsmaterialien\02.%20Excel\Nachmittagsunterricht\Tag%2016\Abschlussprojekt\Bike-Projekt_Thorsten_Teetze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ort\Documents\DataSmart%20Point\Unterrichtsmaterialien\02.%20Excel\Nachmittagsunterricht\Tag%2016\Abschlussprojekt\Abschlussprojekt_Thorsten_Teetze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ort\Documents\DataSmart%20Point\Unterrichtsmaterialien\02.%20Excel\Nachmittagsunterricht\Tag%2016\Abschlussprojekt\Bike-Projekt_Thorsten_Teetze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[Bike-Projekt_Thorsten_Teetzen.xlsx]Analyse!Rev.p.Agegroup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rgbClr val="66FF33"/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rgbClr val="66FF33"/>
                </a:solidFill>
              </a:rPr>
              <a:t>Revenue p. Age Group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rgbClr val="66FF33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Analyse!$C$269</c:f>
              <c:strCache>
                <c:ptCount val="1"/>
                <c:pt idx="0">
                  <c:v>Ergebnis</c:v>
                </c:pt>
              </c:strCache>
            </c:strRef>
          </c:tx>
          <c:spPr>
            <a:solidFill>
              <a:srgbClr val="66FF33"/>
            </a:solidFill>
            <a:ln>
              <a:noFill/>
            </a:ln>
            <a:effectLst/>
          </c:spPr>
          <c:invertIfNegative val="0"/>
          <c:cat>
            <c:strRef>
              <c:f>Analyse!$B$270:$B$274</c:f>
              <c:strCache>
                <c:ptCount val="4"/>
                <c:pt idx="0">
                  <c:v>Adults (35-64)</c:v>
                </c:pt>
                <c:pt idx="1">
                  <c:v>Young Adults (25-34)</c:v>
                </c:pt>
                <c:pt idx="2">
                  <c:v>Youth (&lt;25)</c:v>
                </c:pt>
                <c:pt idx="3">
                  <c:v>Seniors (64+)</c:v>
                </c:pt>
              </c:strCache>
            </c:strRef>
          </c:cat>
          <c:val>
            <c:numRef>
              <c:f>Analyse!$C$270:$C$274</c:f>
              <c:numCache>
                <c:formatCode>_-[$$-409]* #,##0.00_ ;_-[$$-409]* \-#,##0.00\ ;_-[$$-409]* "-"??_ ;_-@_ </c:formatCode>
                <c:ptCount val="4"/>
                <c:pt idx="0">
                  <c:v>42584153</c:v>
                </c:pt>
                <c:pt idx="1">
                  <c:v>30655614</c:v>
                </c:pt>
                <c:pt idx="2">
                  <c:v>11723199</c:v>
                </c:pt>
                <c:pt idx="3">
                  <c:v>308042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6-4117-AB52-BBE3197C3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0048271"/>
        <c:axId val="1480061711"/>
      </c:barChart>
      <c:catAx>
        <c:axId val="1480048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FF33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80061711"/>
        <c:crosses val="autoZero"/>
        <c:auto val="1"/>
        <c:lblAlgn val="ctr"/>
        <c:lblOffset val="100"/>
        <c:noMultiLvlLbl val="0"/>
      </c:catAx>
      <c:valAx>
        <c:axId val="148006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$-409]* #,##0_ ;_-[$$-409]* \-#,##0\ ;_-[$$-409]* &quot;-&quot;_ ;_-@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FF33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80048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[Bike-Projekt_Thorsten_Teetzen.xlsx]Finanzanalyse!PivotTable1</c:name>
    <c:fmtId val="3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F800"/>
                </a:solidFill>
                <a:latin typeface="+mn-lt"/>
                <a:ea typeface="+mn-ea"/>
                <a:cs typeface="+mn-cs"/>
              </a:defRPr>
            </a:pPr>
            <a:r>
              <a:rPr lang="en-US" baseline="0">
                <a:solidFill>
                  <a:srgbClr val="00F800"/>
                </a:solidFill>
              </a:rPr>
              <a:t>Marktanteile gem. Umsatz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F800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32,80%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9,3%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3"/>
        <c:spPr>
          <a:solidFill>
            <a:schemeClr val="accent2"/>
          </a:solidFill>
          <a:ln w="19050">
            <a:solidFill>
              <a:schemeClr val="bg1"/>
            </a:solidFill>
          </a:ln>
          <a:effectLst/>
        </c:spPr>
        <c:dLbl>
          <c:idx val="0"/>
          <c:layout>
            <c:manualLayout>
              <c:x val="-6.5594079142104744E-2"/>
              <c:y val="8.0563939924176139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9,9%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4"/>
        <c:spPr>
          <a:solidFill>
            <a:schemeClr val="accent3"/>
          </a:solidFill>
          <a:ln w="19050">
            <a:solidFill>
              <a:schemeClr val="bg1"/>
            </a:solidFill>
          </a:ln>
          <a:effectLst/>
        </c:spPr>
        <c:dLbl>
          <c:idx val="0"/>
          <c:layout>
            <c:manualLayout>
              <c:x val="-0.10164143027689579"/>
              <c:y val="8.2389180519101771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10,5%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5"/>
        <c:spPr>
          <a:solidFill>
            <a:schemeClr val="accent4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12,5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6"/>
        <c:spPr>
          <a:solidFill>
            <a:schemeClr val="accent5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25%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9,3%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layout>
            <c:manualLayout>
              <c:x val="-6.5594079142104744E-2"/>
              <c:y val="8.0563939924176139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9,9%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layout>
            <c:manualLayout>
              <c:x val="-0.10164143027689579"/>
              <c:y val="8.2389180519101771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10,5%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12,5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25%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32,80%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9,3%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layout>
            <c:manualLayout>
              <c:x val="-6.5594079142104744E-2"/>
              <c:y val="8.0563939924176139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9,9%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layout>
            <c:manualLayout>
              <c:x val="-0.10164143027689579"/>
              <c:y val="8.2389180519101771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10,5%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12,5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25%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0"/>
        <c:spPr>
          <a:solidFill>
            <a:schemeClr val="accent1"/>
          </a:solidFill>
          <a:ln w="19050">
            <a:solidFill>
              <a:schemeClr val="bg1"/>
            </a:solidFill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32,80%</a:t>
                </a:r>
              </a:p>
            </c:rich>
          </c:tx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Finanzanalyse!$C$42</c:f>
              <c:strCache>
                <c:ptCount val="1"/>
                <c:pt idx="0">
                  <c:v>Ergebnis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32-467B-AF41-7BECE69A99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32-467B-AF41-7BECE69A99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32-467B-AF41-7BECE69A997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32-467B-AF41-7BECE69A997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932-467B-AF41-7BECE69A997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932-467B-AF41-7BECE69A997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9,3%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932-467B-AF41-7BECE69A9970}"/>
                </c:ext>
              </c:extLst>
            </c:dLbl>
            <c:dLbl>
              <c:idx val="1"/>
              <c:layout>
                <c:manualLayout>
                  <c:x val="-6.5594079142104744E-2"/>
                  <c:y val="8.05639399241761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9,9%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932-467B-AF41-7BECE69A9970}"/>
                </c:ext>
              </c:extLst>
            </c:dLbl>
            <c:dLbl>
              <c:idx val="2"/>
              <c:layout>
                <c:manualLayout>
                  <c:x val="-0.10164143027689579"/>
                  <c:y val="8.2389180519101771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10,5%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F932-467B-AF41-7BECE69A997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12,5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F932-467B-AF41-7BECE69A997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25%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F932-467B-AF41-7BECE69A997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32,80%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F932-467B-AF41-7BECE69A9970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Finanzanalyse!$B$43:$B$49</c:f>
              <c:strCache>
                <c:ptCount val="6"/>
                <c:pt idx="0">
                  <c:v>Canada</c:v>
                </c:pt>
                <c:pt idx="1">
                  <c:v>France</c:v>
                </c:pt>
                <c:pt idx="2">
                  <c:v>Germany</c:v>
                </c:pt>
                <c:pt idx="3">
                  <c:v>United Kingdom</c:v>
                </c:pt>
                <c:pt idx="4">
                  <c:v>Australia</c:v>
                </c:pt>
                <c:pt idx="5">
                  <c:v>United States</c:v>
                </c:pt>
              </c:strCache>
            </c:strRef>
          </c:cat>
          <c:val>
            <c:numRef>
              <c:f>Finanzanalyse!$C$43:$C$49</c:f>
              <c:numCache>
                <c:formatCode>_-[$$-409]* #,##0.00_ ;_-[$$-409]* \-#,##0.00\ ;_-[$$-409]* "-"??_ ;_-@_ </c:formatCode>
                <c:ptCount val="6"/>
                <c:pt idx="0">
                  <c:v>7935738</c:v>
                </c:pt>
                <c:pt idx="1">
                  <c:v>8432872</c:v>
                </c:pt>
                <c:pt idx="2">
                  <c:v>8978596</c:v>
                </c:pt>
                <c:pt idx="3">
                  <c:v>10646196</c:v>
                </c:pt>
                <c:pt idx="4">
                  <c:v>21302059</c:v>
                </c:pt>
                <c:pt idx="5">
                  <c:v>27975547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932-467B-AF41-7BECE69A99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F8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1" dirty="0">
                <a:solidFill>
                  <a:srgbClr val="66FF33"/>
                </a:solidFill>
              </a:rPr>
              <a:t>Prognose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1833506668170294"/>
          <c:y val="0.22420687712776796"/>
          <c:w val="0.82015682822255909"/>
          <c:h val="0.50505169808267802"/>
        </c:manualLayout>
      </c:layout>
      <c:lineChart>
        <c:grouping val="standard"/>
        <c:varyColors val="0"/>
        <c:ser>
          <c:idx val="0"/>
          <c:order val="0"/>
          <c:tx>
            <c:strRef>
              <c:f>Finanzanalyse!$B$1</c:f>
              <c:strCache>
                <c:ptCount val="1"/>
                <c:pt idx="0">
                  <c:v>Revenue </c:v>
                </c:pt>
              </c:strCache>
            </c:strRef>
          </c:tx>
          <c:spPr>
            <a:ln w="28575" cap="rnd">
              <a:solidFill>
                <a:srgbClr val="66FF33"/>
              </a:solidFill>
              <a:round/>
            </a:ln>
            <a:effectLst/>
          </c:spPr>
          <c:marker>
            <c:symbol val="none"/>
          </c:marker>
          <c:val>
            <c:numRef>
              <c:f>Finanzanalyse!$B$2:$B$11</c:f>
              <c:numCache>
                <c:formatCode>_-[$$-409]* #,##0.00_ ;_-[$$-409]* \-#,##0.00\ ;_-[$$-409]* "-"??_ ;_-@_ </c:formatCode>
                <c:ptCount val="10"/>
                <c:pt idx="0">
                  <c:v>8964888</c:v>
                </c:pt>
                <c:pt idx="1">
                  <c:v>9175983</c:v>
                </c:pt>
                <c:pt idx="2">
                  <c:v>15240037</c:v>
                </c:pt>
                <c:pt idx="3">
                  <c:v>14152724</c:v>
                </c:pt>
                <c:pt idx="4">
                  <c:v>20023991</c:v>
                </c:pt>
                <c:pt idx="5">
                  <c:v>17713385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BE8-47C7-BA1D-D304EC58AB60}"/>
            </c:ext>
          </c:extLst>
        </c:ser>
        <c:ser>
          <c:idx val="1"/>
          <c:order val="1"/>
          <c:tx>
            <c:strRef>
              <c:f>Finanzanalyse!$C$1</c:f>
              <c:strCache>
                <c:ptCount val="1"/>
                <c:pt idx="0">
                  <c:v>Schätzer(Revenue )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Finanzanalyse!$A$2:$A$11</c:f>
              <c:numCache>
                <c:formatCode>0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Finanzanalyse!$C$2:$C$11</c:f>
              <c:numCache>
                <c:formatCode>General</c:formatCode>
                <c:ptCount val="10"/>
                <c:pt idx="5" formatCode="_-[$$-409]* #,##0.00_ ;_-[$$-409]* \-#,##0.00\ ;_-[$$-409]* &quot;-&quot;??_ ;_-@_ ">
                  <c:v>17713385</c:v>
                </c:pt>
                <c:pt idx="6" formatCode="_-[$$-409]* #,##0.00_ ;_-[$$-409]* \-#,##0.00\ ;_-[$$-409]* &quot;-&quot;??_ ;_-@_ ">
                  <c:v>23649772.523139529</c:v>
                </c:pt>
                <c:pt idx="7" formatCode="_-[$$-409]* #,##0.00_ ;_-[$$-409]* \-#,##0.00\ ;_-[$$-409]* &quot;-&quot;??_ ;_-@_ ">
                  <c:v>22762904.371371079</c:v>
                </c:pt>
                <c:pt idx="8" formatCode="_-[$$-409]* #,##0.00_ ;_-[$$-409]* \-#,##0.00\ ;_-[$$-409]* &quot;-&quot;??_ ;_-@_ ">
                  <c:v>28361999.375866894</c:v>
                </c:pt>
                <c:pt idx="9" formatCode="_-[$$-409]* #,##0.00_ ;_-[$$-409]* \-#,##0.00\ ;_-[$$-409]* &quot;-&quot;??_ ;_-@_ ">
                  <c:v>27475131.224098448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BE8-47C7-BA1D-D304EC58AB60}"/>
            </c:ext>
          </c:extLst>
        </c:ser>
        <c:ser>
          <c:idx val="2"/>
          <c:order val="2"/>
          <c:tx>
            <c:strRef>
              <c:f>Finanzanalyse!$D$1</c:f>
              <c:strCache>
                <c:ptCount val="1"/>
                <c:pt idx="0">
                  <c:v>Untere Konfidenzgrenze(Revenue )</c:v>
                </c:pt>
              </c:strCache>
            </c:strRef>
          </c:tx>
          <c:spPr>
            <a:ln w="1270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Finanzanalyse!$A$2:$A$11</c:f>
              <c:numCache>
                <c:formatCode>0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Finanzanalyse!$D$2:$D$11</c:f>
              <c:numCache>
                <c:formatCode>General</c:formatCode>
                <c:ptCount val="10"/>
                <c:pt idx="5" formatCode="_-[$$-409]* #,##0.00_ ;_-[$$-409]* \-#,##0.00\ ;_-[$$-409]* &quot;-&quot;??_ ;_-@_ ">
                  <c:v>17713385</c:v>
                </c:pt>
                <c:pt idx="6" formatCode="_-[$$-409]* #,##0.00_ ;_-[$$-409]* \-#,##0.00\ ;_-[$$-409]* &quot;-&quot;??_ ;_-@_ ">
                  <c:v>22116395.108258557</c:v>
                </c:pt>
                <c:pt idx="7" formatCode="_-[$$-409]* #,##0.00_ ;_-[$$-409]* \-#,##0.00\ ;_-[$$-409]* &quot;-&quot;??_ ;_-@_ ">
                  <c:v>20844340.981200099</c:v>
                </c:pt>
                <c:pt idx="8" formatCode="_-[$$-409]* #,##0.00_ ;_-[$$-409]* \-#,##0.00\ ;_-[$$-409]* &quot;-&quot;??_ ;_-@_ ">
                  <c:v>26121997.897834651</c:v>
                </c:pt>
                <c:pt idx="9" formatCode="_-[$$-409]* #,##0.00_ ;_-[$$-409]* \-#,##0.00\ ;_-[$$-409]* &quot;-&quot;??_ ;_-@_ ">
                  <c:v>24954352.02689198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BE8-47C7-BA1D-D304EC58AB60}"/>
            </c:ext>
          </c:extLst>
        </c:ser>
        <c:ser>
          <c:idx val="3"/>
          <c:order val="3"/>
          <c:tx>
            <c:strRef>
              <c:f>Finanzanalyse!$E$1</c:f>
              <c:strCache>
                <c:ptCount val="1"/>
                <c:pt idx="0">
                  <c:v>Obere Konfidenzgrenze(Revenue )</c:v>
                </c:pt>
              </c:strCache>
            </c:strRef>
          </c:tx>
          <c:spPr>
            <a:ln w="1270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Finanzanalyse!$A$2:$A$11</c:f>
              <c:numCache>
                <c:formatCode>0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Finanzanalyse!$E$2:$E$11</c:f>
              <c:numCache>
                <c:formatCode>General</c:formatCode>
                <c:ptCount val="10"/>
                <c:pt idx="5" formatCode="_-[$$-409]* #,##0.00_ ;_-[$$-409]* \-#,##0.00\ ;_-[$$-409]* &quot;-&quot;??_ ;_-@_ ">
                  <c:v>17713385</c:v>
                </c:pt>
                <c:pt idx="6" formatCode="_-[$$-409]* #,##0.00_ ;_-[$$-409]* \-#,##0.00\ ;_-[$$-409]* &quot;-&quot;??_ ;_-@_ ">
                  <c:v>25183149.938020501</c:v>
                </c:pt>
                <c:pt idx="7" formatCode="_-[$$-409]* #,##0.00_ ;_-[$$-409]* \-#,##0.00\ ;_-[$$-409]* &quot;-&quot;??_ ;_-@_ ">
                  <c:v>24681467.761542059</c:v>
                </c:pt>
                <c:pt idx="8" formatCode="_-[$$-409]* #,##0.00_ ;_-[$$-409]* \-#,##0.00\ ;_-[$$-409]* &quot;-&quot;??_ ;_-@_ ">
                  <c:v>30602000.853899136</c:v>
                </c:pt>
                <c:pt idx="9" formatCode="_-[$$-409]* #,##0.00_ ;_-[$$-409]* \-#,##0.00\ ;_-[$$-409]* &quot;-&quot;??_ ;_-@_ ">
                  <c:v>29995910.421304915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BE8-47C7-BA1D-D304EC58AB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4355712"/>
        <c:axId val="674383552"/>
      </c:lineChart>
      <c:catAx>
        <c:axId val="674355712"/>
        <c:scaling>
          <c:orientation val="minMax"/>
        </c:scaling>
        <c:delete val="0"/>
        <c:axPos val="b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66FF33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4383552"/>
        <c:crosses val="autoZero"/>
        <c:auto val="1"/>
        <c:lblAlgn val="ctr"/>
        <c:lblOffset val="100"/>
        <c:noMultiLvlLbl val="0"/>
      </c:catAx>
      <c:valAx>
        <c:axId val="67438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_-[$$-409]* #,##0_ ;_-[$$-409]* \-#,##0\ ;_-[$$-409]* &quot;-&quot;_ ;_-@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66FF33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4355712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solidFill>
        <a:srgbClr val="66FF33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[Bike-Projekt_Thorsten_Teetzen.xlsx]Analyse!ØOrder Quantity vs Ø Unit Discount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>
                <a:solidFill>
                  <a:srgbClr val="66FF33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 dirty="0">
                <a:solidFill>
                  <a:srgbClr val="66FF33"/>
                </a:solidFill>
                <a:latin typeface="+mn-lt"/>
                <a:ea typeface="+mn-ea"/>
                <a:cs typeface="+mn-cs"/>
              </a:rPr>
              <a:t>Ø </a:t>
            </a:r>
            <a:r>
              <a:rPr lang="en-US" sz="1400" b="1" i="0" u="none" strike="noStrike" kern="1200" spc="0" baseline="0" dirty="0" err="1">
                <a:solidFill>
                  <a:srgbClr val="66FF33"/>
                </a:solidFill>
                <a:latin typeface="+mn-lt"/>
                <a:ea typeface="+mn-ea"/>
                <a:cs typeface="+mn-cs"/>
              </a:rPr>
              <a:t>Rabatt</a:t>
            </a:r>
            <a:endParaRPr lang="en-US" sz="1400" b="1" i="0" u="none" strike="noStrike" kern="1200" spc="0" baseline="0" dirty="0">
              <a:solidFill>
                <a:srgbClr val="66FF33"/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>
              <a:solidFill>
                <a:srgbClr val="66FF33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F8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F8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F8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Analyse!$C$150</c:f>
              <c:strCache>
                <c:ptCount val="1"/>
                <c:pt idx="0">
                  <c:v>Ergebnis</c:v>
                </c:pt>
              </c:strCache>
            </c:strRef>
          </c:tx>
          <c:spPr>
            <a:solidFill>
              <a:srgbClr val="00F800"/>
            </a:solidFill>
            <a:ln>
              <a:noFill/>
            </a:ln>
            <a:effectLst/>
          </c:spPr>
          <c:invertIfNegative val="0"/>
          <c:cat>
            <c:strRef>
              <c:f>Analyse!$B$151:$B$157</c:f>
              <c:strCach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strCache>
            </c:strRef>
          </c:cat>
          <c:val>
            <c:numRef>
              <c:f>Analyse!$C$151:$C$157</c:f>
              <c:numCache>
                <c:formatCode>_-[$$-409]* #,##0.00_ ;_-[$$-409]* \-#,##0.00\ ;_-[$$-409]* "-"??_ ;_-@_ </c:formatCode>
                <c:ptCount val="6"/>
                <c:pt idx="0">
                  <c:v>411.12028389988791</c:v>
                </c:pt>
                <c:pt idx="1">
                  <c:v>416.02054538662679</c:v>
                </c:pt>
                <c:pt idx="2">
                  <c:v>73.16380967966289</c:v>
                </c:pt>
                <c:pt idx="3">
                  <c:v>52.835771140893939</c:v>
                </c:pt>
                <c:pt idx="4">
                  <c:v>97.412797119829804</c:v>
                </c:pt>
                <c:pt idx="5">
                  <c:v>66.956391591264719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86-4E7D-BE6C-0225E2ADD0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0170560"/>
        <c:axId val="1120171040"/>
      </c:barChart>
      <c:catAx>
        <c:axId val="112017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F8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20171040"/>
        <c:crosses val="autoZero"/>
        <c:auto val="1"/>
        <c:lblAlgn val="ctr"/>
        <c:lblOffset val="100"/>
        <c:noMultiLvlLbl val="0"/>
      </c:catAx>
      <c:valAx>
        <c:axId val="112017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$-409]* #,##0_ ;_-[$$-409]* \-#,##0\ ;_-[$$-409]* &quot;-&quot;_ ;_-@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F8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20170560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rgbClr val="66FF33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[Bike-Projekt_Thorsten_Teetzen.xlsx]Finanzanalyse!PivotTable4</c:name>
    <c:fmtId val="3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rgbClr val="00F800"/>
                </a:solidFill>
              </a:rPr>
              <a:t>Gesamtprofit 32,2 Mio 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ivotFmts>
      <c:pivotFmt>
        <c:idx val="0"/>
        <c:spPr>
          <a:solidFill>
            <a:srgbClr val="00F8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00F8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F8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00F8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F8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00F8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7360892388451446"/>
          <c:y val="0.16708333333333336"/>
          <c:w val="0.79027996500437447"/>
          <c:h val="0.688549504228638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Finanzanalyse!$C$63</c:f>
              <c:strCache>
                <c:ptCount val="1"/>
                <c:pt idx="0">
                  <c:v>Ergebnis</c:v>
                </c:pt>
              </c:strCache>
            </c:strRef>
          </c:tx>
          <c:spPr>
            <a:solidFill>
              <a:srgbClr val="00F8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F800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Finanzanalyse!$B$64:$B$70</c:f>
              <c:strCache>
                <c:ptCount val="6"/>
                <c:pt idx="0">
                  <c:v>United States</c:v>
                </c:pt>
                <c:pt idx="1">
                  <c:v>Australia</c:v>
                </c:pt>
                <c:pt idx="2">
                  <c:v>United Kingdom</c:v>
                </c:pt>
                <c:pt idx="3">
                  <c:v>Canada</c:v>
                </c:pt>
                <c:pt idx="4">
                  <c:v>Germany</c:v>
                </c:pt>
                <c:pt idx="5">
                  <c:v>France</c:v>
                </c:pt>
              </c:strCache>
            </c:strRef>
          </c:cat>
          <c:val>
            <c:numRef>
              <c:f>Finanzanalyse!$C$64:$C$70</c:f>
              <c:numCache>
                <c:formatCode>_-[$$-409]* #,##0_ ;_-[$$-409]* \-#,##0\ ;_-[$$-409]* "-"_ ;_-@_ </c:formatCode>
                <c:ptCount val="6"/>
                <c:pt idx="0">
                  <c:v>11073644</c:v>
                </c:pt>
                <c:pt idx="1">
                  <c:v>6776030</c:v>
                </c:pt>
                <c:pt idx="2">
                  <c:v>4413853</c:v>
                </c:pt>
                <c:pt idx="3">
                  <c:v>3717296</c:v>
                </c:pt>
                <c:pt idx="4">
                  <c:v>3359995</c:v>
                </c:pt>
                <c:pt idx="5">
                  <c:v>2880282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4-492C-9673-DA40182CCF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3264816"/>
        <c:axId val="1653261456"/>
      </c:barChart>
      <c:catAx>
        <c:axId val="165326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F8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53261456"/>
        <c:crosses val="autoZero"/>
        <c:auto val="1"/>
        <c:lblAlgn val="ctr"/>
        <c:lblOffset val="100"/>
        <c:noMultiLvlLbl val="0"/>
      </c:catAx>
      <c:valAx>
        <c:axId val="165326145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-[$$-409]* #,##0_ ;_-[$$-409]* \-#,##0\ ;_-[$$-409]* &quot;-&quot;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F8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5326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C85C6-1479-4526-B783-B8C2A31B2972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9ADE3-B54B-4D03-8B41-C6E5D3A1A3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30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Morgen alle zusammen, ich freu mich die Verkaufs- und Profitabilitätsanalyse für die Jahre 2011 bis 2016 darzustellen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342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2013 Strategiewechsel</a:t>
            </a:r>
          </a:p>
          <a:p>
            <a:pPr>
              <a:lnSpc>
                <a:spcPct val="200000"/>
              </a:lnSpc>
            </a:pPr>
            <a:r>
              <a:rPr lang="de-DE" dirty="0"/>
              <a:t>Vorher 2 Fahrradtypen, Road Bikes und Mountainbikes</a:t>
            </a:r>
          </a:p>
          <a:p>
            <a:pPr>
              <a:lnSpc>
                <a:spcPct val="200000"/>
              </a:lnSpc>
            </a:pPr>
            <a:r>
              <a:rPr lang="de-DE" dirty="0"/>
              <a:t>Ab 2013 wurden auch Touringbikes sowie Zubehör und Fahrradbekleidung eingeführt</a:t>
            </a:r>
          </a:p>
          <a:p>
            <a:pPr>
              <a:lnSpc>
                <a:spcPct val="200000"/>
              </a:lnSpc>
            </a:pPr>
            <a:r>
              <a:rPr lang="de-DE" dirty="0"/>
              <a:t>Drastische Bestellmengen-Explosion</a:t>
            </a:r>
          </a:p>
          <a:p>
            <a:pPr>
              <a:lnSpc>
                <a:spcPct val="200000"/>
              </a:lnSpc>
            </a:pPr>
            <a:r>
              <a:rPr lang="de-DE" dirty="0"/>
              <a:t>Vorher von 2011 auf 2012 lediglich 2% Umsatzwachstum</a:t>
            </a:r>
          </a:p>
          <a:p>
            <a:pPr>
              <a:lnSpc>
                <a:spcPct val="200000"/>
              </a:lnSpc>
            </a:pPr>
            <a:r>
              <a:rPr lang="de-DE" dirty="0"/>
              <a:t>Ab 2013 Umsatzwachstum  ca. 66%, Profit ca. 102%</a:t>
            </a:r>
          </a:p>
          <a:p>
            <a:pPr>
              <a:lnSpc>
                <a:spcPct val="200000"/>
              </a:lnSpc>
            </a:pPr>
            <a:r>
              <a:rPr lang="de-DE" dirty="0"/>
              <a:t>2014 nicht berechenbar, da nur Daten bis Anfang Juli vorliegen</a:t>
            </a:r>
          </a:p>
          <a:p>
            <a:pPr>
              <a:lnSpc>
                <a:spcPct val="200000"/>
              </a:lnSpc>
            </a:pPr>
            <a:r>
              <a:rPr lang="de-DE" dirty="0"/>
              <a:t>Es ist aber wahrscheinlich mit einem Umsatzwachstum von ca. 50% zu rechnen, da die Gesamtordermenge im Jahr 2014 bis Juli schon die Ordermenge im Jahr 2013 um mehr als 100.000 Stück überschreiten. </a:t>
            </a:r>
          </a:p>
          <a:p>
            <a:pPr>
              <a:lnSpc>
                <a:spcPct val="200000"/>
              </a:lnSpc>
            </a:pPr>
            <a:r>
              <a:rPr lang="de-DE" dirty="0"/>
              <a:t>2015 etwas Umsatzrückgang von ca. 25% woraufhin höhere Rabatte gegeben wurden und ein Umsatzplus wieder stattfand aber auch nicht berechenbar, da ebenfalls für das Jahr 2016 die Zahlen im Datensatz ab dem 10.07 bis Jahresende fehlen</a:t>
            </a:r>
          </a:p>
          <a:p>
            <a:pPr>
              <a:lnSpc>
                <a:spcPct val="200000"/>
              </a:lnSpc>
            </a:pPr>
            <a:r>
              <a:rPr lang="de-DE" dirty="0"/>
              <a:t>So ergeben die Umsatzzahlen ein schiefes Bild ab Juli bis Jahresende</a:t>
            </a:r>
          </a:p>
          <a:p>
            <a:endParaRPr lang="de-DE" dirty="0"/>
          </a:p>
          <a:p>
            <a:r>
              <a:rPr lang="de-DE" dirty="0"/>
              <a:t>Hier ein Prognosebeispiel wie der Umsatz aufgrund der historischen Daten wachsen könnte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413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3A91F-B45E-5C90-FB75-7979883A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0F213E-DED7-6795-ED76-8384E73EA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E13CC2D-3112-2C12-7B14-7E89EDC93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Somit kommen wir zur Profitabilität und Kostenstruktur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8339B0-16E8-B559-6E8C-8C1410F0D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685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Caps und Jerseys sind vor allem niedrigpreisige Produkte die in Frankreich als Giveaways abgegeben werden</a:t>
            </a:r>
          </a:p>
          <a:p>
            <a:r>
              <a:rPr lang="de-DE" dirty="0"/>
              <a:t>In anderen Ländern meistens zum Selbstkostenpreis verkauft</a:t>
            </a:r>
          </a:p>
          <a:p>
            <a:r>
              <a:rPr lang="de-DE" dirty="0"/>
              <a:t>Sind also Lockmittel, um Kunden anzulocken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849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F2572-8026-A4D3-994B-D086917C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5C77D3-6C78-D2AE-9507-ABD792BE9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58F946-C015-18A3-F2CA-757D84CAA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Strategie und Handlungsempfehlungen sind </a:t>
            </a:r>
            <a:r>
              <a:rPr lang="de-DE" dirty="0" err="1"/>
              <a:t>folgendermassen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3F019A-07FA-3A98-C71A-ABAD616DB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35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Profitanteil durch Fahrradverkauf in Frankreich beträgt über 70%</a:t>
            </a:r>
          </a:p>
          <a:p>
            <a:r>
              <a:rPr lang="de-DE" dirty="0"/>
              <a:t>Das ist überdurchschnittlich</a:t>
            </a:r>
          </a:p>
          <a:p>
            <a:r>
              <a:rPr lang="de-DE" dirty="0"/>
              <a:t>In Frankreich erwartet uns eine potenzielle Umsatz- und Profitsteigerung </a:t>
            </a:r>
          </a:p>
          <a:p>
            <a:r>
              <a:rPr lang="de-DE" dirty="0"/>
              <a:t>Gleichzeitig haben wir in Frankreich eine überdurchschnittlich hohe Kostenentwicklung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405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Premium-Varianten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Upselling: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Bundle-Angebote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Set-Angebote: Jacke + passende Handschuhe als Bundle.</a:t>
            </a:r>
          </a:p>
          <a:p>
            <a:r>
              <a:rPr lang="de-DE" dirty="0"/>
              <a:t>Cross-Selling-Empfehlungen</a:t>
            </a:r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dirty="0"/>
              <a:t>Zeitlich begrenzte Angebote</a:t>
            </a:r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dirty="0"/>
              <a:t>Anzeigen von Kundenbewertungen</a:t>
            </a:r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653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Vielleicht mehr auf B2B fokussieren</a:t>
            </a:r>
          </a:p>
          <a:p>
            <a:r>
              <a:rPr lang="de-DE" dirty="0"/>
              <a:t>Versuchen mehr Sammelbesteller zu gewinnen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699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29308-D5F8-C6FE-7CB9-629436C10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3FCA6C7-9CDB-A74F-594B-697AC7FE3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542DEF-0CAD-FEB1-C011-CED7FE29B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Zum Schluss das Fazit und die nächsten Schritte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B5875-2098-40DE-D9C1-539BCC57A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905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Frankreich und Australien sollte im Fokus liegen</a:t>
            </a:r>
          </a:p>
          <a:p>
            <a:r>
              <a:rPr lang="de-DE" dirty="0"/>
              <a:t>Weil in beiden Ländern ist der Kostenanteil hoch aber der Umsatzanteil durch Fahrradverkauf überdurchschnittlich hoch</a:t>
            </a:r>
          </a:p>
          <a:p>
            <a:r>
              <a:rPr lang="de-DE" dirty="0"/>
              <a:t>Wir machen eben den </a:t>
            </a:r>
            <a:r>
              <a:rPr lang="de-DE" dirty="0" err="1"/>
              <a:t>grössten</a:t>
            </a:r>
            <a:r>
              <a:rPr lang="de-DE" dirty="0"/>
              <a:t> Profit mit Fahrrädern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164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margenstärksten Produkte sind Zubehör und Kleidung aber den </a:t>
            </a:r>
            <a:r>
              <a:rPr lang="de-DE" dirty="0" err="1"/>
              <a:t>grössten</a:t>
            </a:r>
            <a:r>
              <a:rPr lang="de-DE" dirty="0"/>
              <a:t> Gewinn erzielen wir aus Fahrrädern</a:t>
            </a:r>
          </a:p>
          <a:p>
            <a:endParaRPr lang="de-DE" dirty="0"/>
          </a:p>
          <a:p>
            <a:r>
              <a:rPr lang="de-DE" dirty="0"/>
              <a:t>Vielen Dank für das Zuhören und ich freue mich auf Eure konstruktive Kritik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132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eine Übersicht mit den Punkten, die ich vorstellen werde.</a:t>
            </a:r>
          </a:p>
          <a:p>
            <a:r>
              <a:rPr lang="de-DE" dirty="0"/>
              <a:t>Erstmal werde ich mit der Einleitung beginnen.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338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800" b="0" dirty="0"/>
              <a:t>d.h. also Erhebung der Verkaufszahlen nach Markt(Land/Region)</a:t>
            </a:r>
          </a:p>
          <a:p>
            <a:r>
              <a:rPr lang="de-DE" sz="800" b="0" dirty="0"/>
              <a:t>Umsatz und Gewinnanalyse pro Produktkategorie</a:t>
            </a:r>
          </a:p>
          <a:p>
            <a:endParaRPr lang="de-DE" sz="800" b="0" dirty="0"/>
          </a:p>
          <a:p>
            <a:r>
              <a:rPr lang="de-DE" sz="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Revenue   	           </a:t>
            </a:r>
            <a:r>
              <a:rPr lang="de-DE" sz="800" b="0" dirty="0"/>
              <a:t> </a:t>
            </a:r>
            <a:r>
              <a:rPr lang="de-DE" sz="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Cost</a:t>
            </a:r>
            <a:r>
              <a:rPr lang="de-DE" sz="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 </a:t>
            </a:r>
            <a:r>
              <a:rPr lang="de-DE" sz="800" b="0" dirty="0"/>
              <a:t> 	                    </a:t>
            </a:r>
            <a:r>
              <a:rPr lang="de-DE" sz="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Profit   </a:t>
            </a:r>
            <a:r>
              <a:rPr lang="de-DE" sz="800" b="0" dirty="0"/>
              <a:t> </a:t>
            </a:r>
            <a:r>
              <a:rPr lang="de-DE" sz="800" b="0" i="0" u="none" strike="noStrike" dirty="0">
                <a:solidFill>
                  <a:srgbClr val="00F8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Order </a:t>
            </a:r>
            <a:r>
              <a:rPr lang="de-DE" sz="800" b="0" i="0" u="none" strike="noStrike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Quantity</a:t>
            </a:r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</a:t>
            </a:r>
          </a:p>
          <a:p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$ 15.117.992,00    $   6.255.615,00    $   8.862.377,00   1054162        =Zubehör</a:t>
            </a:r>
          </a:p>
          <a:p>
            <a:endParaRPr lang="de-DE" sz="8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de-DE" sz="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Revenue   </a:t>
            </a:r>
            <a:r>
              <a:rPr lang="de-DE" sz="800" b="0" dirty="0"/>
              <a:t>              </a:t>
            </a:r>
            <a:r>
              <a:rPr lang="de-DE" sz="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Cost</a:t>
            </a:r>
            <a:r>
              <a:rPr lang="de-DE" sz="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 </a:t>
            </a:r>
            <a:r>
              <a:rPr lang="de-DE" sz="800" b="0" dirty="0"/>
              <a:t>                   </a:t>
            </a:r>
            <a:r>
              <a:rPr lang="de-DE" sz="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Profit   </a:t>
            </a:r>
            <a:r>
              <a:rPr lang="de-DE" sz="800" b="0" dirty="0"/>
              <a:t> </a:t>
            </a:r>
            <a:r>
              <a:rPr lang="de-DE" sz="800" b="0" i="0" u="none" strike="noStrike" dirty="0">
                <a:solidFill>
                  <a:srgbClr val="00F8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Order </a:t>
            </a:r>
            <a:r>
              <a:rPr lang="de-DE" sz="800" b="0" i="0" u="none" strike="noStrike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Quantity</a:t>
            </a:r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</a:t>
            </a:r>
          </a:p>
          <a:p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$ 61.782.134,00    $ 41.262.858,00    $ 20.519.276,00   36411              = Fahrräder</a:t>
            </a:r>
          </a:p>
          <a:p>
            <a:endParaRPr lang="de-DE" sz="8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de-DE" sz="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Revenue   </a:t>
            </a:r>
            <a:r>
              <a:rPr lang="de-DE" sz="800" b="0" dirty="0"/>
              <a:t>         </a:t>
            </a:r>
            <a:r>
              <a:rPr lang="de-DE" sz="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Cost</a:t>
            </a:r>
            <a:r>
              <a:rPr lang="de-DE" sz="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 </a:t>
            </a:r>
            <a:r>
              <a:rPr lang="de-DE" sz="800" b="0" dirty="0"/>
              <a:t>                        </a:t>
            </a:r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Profit     Order </a:t>
            </a:r>
            <a:r>
              <a:rPr lang="de-DE" sz="800" b="0" i="0" u="none" strike="noStrike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Quantity</a:t>
            </a:r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</a:t>
            </a:r>
          </a:p>
          <a:p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$   8.370.882,00    $   5.531.435,00    $   2.839.447,00   254743             = Bekleidung</a:t>
            </a:r>
          </a:p>
          <a:p>
            <a:endParaRPr lang="de-DE" sz="8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endParaRPr lang="de-DE" sz="8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USA und Australien performen am besten.</a:t>
            </a:r>
          </a:p>
          <a:p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Frankreich ist das Schlusslicht aber da komme ich später nochmal zu</a:t>
            </a:r>
          </a:p>
          <a:p>
            <a:endParaRPr lang="de-DE" sz="8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de-DE" sz="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Fahrräder sind Top-Performer</a:t>
            </a:r>
          </a:p>
          <a:p>
            <a:endParaRPr lang="de-DE" sz="18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61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14B64-A2E4-00C3-EC62-18AD81D38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8DC6EC2-9E05-94B6-E071-68A358A3E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3321C08-0983-8DC9-D8A8-F504CD40C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 ich zur Kundenanalyse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05D192-B570-63CF-CD38-75B440FE1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58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Wichtigste Gruppe sind die Erwachsenen 35-64</a:t>
            </a:r>
          </a:p>
          <a:p>
            <a:r>
              <a:rPr lang="de-DE" dirty="0"/>
              <a:t>Gefolgt von den Jungen Erwachsenen 25-34</a:t>
            </a:r>
          </a:p>
          <a:p>
            <a:r>
              <a:rPr lang="de-DE" dirty="0"/>
              <a:t>Aber auch die unter 25-Jährigen sind gut vertreten und unsere Zukunft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36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554F6-1FB2-9FA0-142E-2093DE84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012DF2-11B9-CCCE-2E52-C7C88575B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CED6F45-7D5B-C3EC-A78D-646E9141F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Beschäftigen wir uns jetzt mit den Bestellmengen und Rabatten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9921A5-084A-E4EC-E6D2-87ED58398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034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Großbestellungen in Australien sind 29 und 27 bei Fahrrädern, es ergibt sich ein Rabatt von 16%, der sonst übliche Rabatt ist 10% bei Einzelbestellungen. Sammelbestellungen erfreuen sich über 11% Rabatt</a:t>
            </a:r>
          </a:p>
          <a:p>
            <a:r>
              <a:rPr lang="de-DE" dirty="0"/>
              <a:t>Der Ø Rabatt bei Zubehör und Kleidung liegt bei 9%</a:t>
            </a:r>
          </a:p>
          <a:p>
            <a:r>
              <a:rPr lang="de-DE" dirty="0"/>
              <a:t>Der Ø Wert für die Mengenbestellung liegt bei Zubehör und Bekleidung bei 15 Stück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278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B3B45-5020-E0D2-D36C-F63AB3A9A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4DD5A7-AE2D-76F2-E4A6-83BFD23F6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BDA3AB-6A5C-88C9-0986-EB670ED87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Widmen wir uns jetzt dem Gesamtumsatz und der Marktanalyse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78381A-B8EF-84FC-DE47-E4EA03639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589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Frankreich liegt mit einem Kostenanteil von 66% am zweithöchsten. Ziel muss es sein die Kosten zu reduzieren bei gleichzeitiger Umsatzsteigerung</a:t>
            </a:r>
          </a:p>
          <a:p>
            <a:endParaRPr lang="de-DE" dirty="0"/>
          </a:p>
          <a:p>
            <a:r>
              <a:rPr lang="de-DE" dirty="0"/>
              <a:t>Australien ist zwar umsatzstark auf dem zweiten Platz, hat aber die höchste Kostenstruktur, welche gesenkt werden muss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9ADE3-B54B-4D03-8B41-C6E5D3A1A3F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9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F3A0D-39E6-7BEC-9EE6-A9E1EDC33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417FE3-C743-FEAE-A5C4-4DC4C72F5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69A19D-C35A-2F2A-7572-0FDA7C6C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AE014-1EC3-4739-B257-A20DB1B09EDD}" type="datetime1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45C2C2-1786-4DC0-1491-503D59F94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7A9F2F-CA7B-DAC7-6C30-50104414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6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5F531-D5F7-7DCE-C79E-00722B0E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12FA49-8C03-DBC7-D651-695C8835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977A25-8F8E-53AE-3B7C-23AA36B5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FED8-970A-4AB7-9005-DC4EDC4D1EAE}" type="datetime1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64E95-2384-9003-FCEB-5AB3EDD1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C3BC59-288B-3ED9-C11C-C2899D5A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14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6A137E-CE6E-496C-FACE-EE1C21132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86685E-094B-968A-7DB3-41CBEF6A6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DE8EF5-83A2-796F-0CCE-5EDE84EB1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164B-D4E2-468F-9AAD-501992BA0088}" type="datetime1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FA478E-9AE0-B353-C4C7-049C8C5E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6F5B2-90AC-4520-511E-D01FD442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36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E3F065-9C94-7FF2-A13B-2AB8634F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29560C-EC3D-ED7E-FFB4-D7CB7C572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90294E-69EA-D8B2-FC5A-E51BDAC3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00CA-BA05-4683-B25B-FD2A849B7943}" type="datetime1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86F7D6-889E-BB6C-EA98-EC2E4C48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6EE011-ACA6-F193-C9A6-74AC4DB1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0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CEB2F-BC38-C128-09B5-92AFD1C20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32A3C9-9B8A-7939-9DCB-E4E3E9B45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E2C56E-39F8-0DB4-EA5E-2048CE2B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084A3-133E-4C2F-95CC-7002BDCD92A9}" type="datetime1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BC2239-730F-91AE-685A-E026C187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7DFBB4-124C-E545-EEC3-633B79DD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8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03A7-15D1-DAF6-1F48-D4A1EC8B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494605-D192-C41A-B5B1-9A6D59B77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5AB756-AD9B-0B7F-5139-DDC22CCF7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3EE1F2-7602-A1A0-F628-52CD389C7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3F4-B725-4B9A-9501-4848F0B945F0}" type="datetime1">
              <a:rPr lang="de-DE" smtClean="0"/>
              <a:t>20.03.2025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7FCB10-AF2C-76D0-C98E-C4BAD817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F5B4B-E167-D705-88DB-21531473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7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6BA79-2B8D-CDF2-B609-944055EE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D89C7E-DAE4-118A-7D4D-4CE4F1B00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35E5C4-E163-7EF6-D657-553706EFA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9E710D-3603-9757-C332-6100AD907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777E58F-2AE3-9C56-A072-03EF9081A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D7BAC47-BFBD-5F63-EE4A-E65C5575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8362-D535-472F-B2A0-0CB1EB3E5EAA}" type="datetime1">
              <a:rPr lang="de-DE" smtClean="0"/>
              <a:t>20.03.2025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E876BA-2C90-B6D3-B7E4-AAE8F63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066CC6-EFC5-15C8-33DA-F49E4DC5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41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1A7E66-60C8-DAC4-28DD-BF86A371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33CEDE-34BC-625B-E0D1-76885821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5243-5649-43F8-B95D-7D3E0DE1AF8A}" type="datetime1">
              <a:rPr lang="de-DE" smtClean="0"/>
              <a:t>20.03.2025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B247F6-026C-C1A3-8D9E-D74EAD58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95E94-551D-5678-B1E4-32938E5C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61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960834-2277-C71E-8A59-B5381E2A6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7927F-B3A3-48D0-8632-9B1FEB4C81F9}" type="datetime1">
              <a:rPr lang="de-DE" smtClean="0"/>
              <a:t>20.03.2025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B732EF-1217-3372-28D2-E1F9DE3F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981A92-7B7A-2675-AD8B-7FBFDF7E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6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B8669-E16D-3FAF-37F6-D44B2B140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ED00D9-4EEA-0B70-5576-3C79F8E52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6885D1-280B-B3AE-4F86-7B0C2D7BF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A533488-9493-B207-A96E-40D9E1B4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A1B6-77CD-4023-BBA3-5C987275470B}" type="datetime1">
              <a:rPr lang="de-DE" smtClean="0"/>
              <a:t>20.03.2025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42BA1F-B159-8B64-3DDA-1B50024C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B38760-648E-A160-5F60-78C36936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22F76-D04E-3251-9ED2-17651A00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0DB8506-1725-813C-7E50-6686F2D5F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0B6DD1-B9DD-F4F3-5369-8A69B9BF2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F82DA0-9A18-02E5-6977-08DC3B1D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F2E89-E44D-4FCE-81D9-0B4CF804A25B}" type="datetime1">
              <a:rPr lang="de-DE" smtClean="0"/>
              <a:t>20.03.2025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CE8539-A132-0030-071E-B8B31747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7C6CAB-C93F-7215-CE03-CE9162D9B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1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F8809F3-FCC8-2CA1-AD0F-1317AC08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2BE3CC-DF9A-3656-4590-D2E01D462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103490-AB3F-9E2F-47AA-991EA3467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53A2ED-6370-4910-8AE0-98E083F0248F}" type="datetime1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E0891C-35AF-B307-1E83-14E8AF78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B1CDAB-349C-5B74-8AC1-253643005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265480-FFE9-4828-8CD5-F43B95EFA1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AAFEF2-D970-E5C5-E365-B9EC0DCC8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4400" b="1" dirty="0"/>
              <a:t>VERKAUFS- UND PROFITABILITÄTSANALYSE 2011-2016</a:t>
            </a:r>
            <a:br>
              <a:rPr lang="de-DE" b="1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205254-EF17-7F9A-E3CA-889EAF8F9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Markt- und Produktperformance mit strategischen Handlungsempfehlungen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C9A7F4-259C-A181-A81A-E2E6619C71D5}"/>
              </a:ext>
            </a:extLst>
          </p:cNvPr>
          <p:cNvSpPr txBox="1"/>
          <p:nvPr/>
        </p:nvSpPr>
        <p:spPr>
          <a:xfrm>
            <a:off x="6980903" y="5761703"/>
            <a:ext cx="368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Thorsten Teetzen, 20.03.2025</a:t>
            </a:r>
          </a:p>
        </p:txBody>
      </p:sp>
      <p:pic>
        <p:nvPicPr>
          <p:cNvPr id="6" name="Grafik 5" descr="Ein Bild, das Text, Fahrradreifen, Poster, Schrift enthält.&#10;&#10;KI-generierte Inhalte können fehlerhaft sein.">
            <a:extLst>
              <a:ext uri="{FF2B5EF4-FFF2-40B4-BE49-F238E27FC236}">
                <a16:creationId xmlns:a16="http://schemas.microsoft.com/office/drawing/2014/main" id="{2F6C2330-A9CE-37AF-5373-5D0F35926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98" y="4429919"/>
            <a:ext cx="2233335" cy="1936955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C9C80A-F10B-B055-4666-4528D2E1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1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62F0F-50D8-1EDD-98D4-77BDC8F26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7E6ADD7-07EF-4172-42FD-A9989B95B877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175087B-633C-0603-1ECA-1A5496B33DD6}"/>
              </a:ext>
            </a:extLst>
          </p:cNvPr>
          <p:cNvSpPr txBox="1"/>
          <p:nvPr/>
        </p:nvSpPr>
        <p:spPr>
          <a:xfrm>
            <a:off x="5948516" y="1324841"/>
            <a:ext cx="62434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de-DE" b="1" i="1" dirty="0"/>
              <a:t>Umsatzverteilung nach Produktkategorien</a:t>
            </a:r>
            <a:endParaRPr lang="de-DE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Fahrräder: </a:t>
            </a:r>
            <a:r>
              <a:rPr lang="de-DE" b="1" dirty="0"/>
              <a:t>72,65% des Gesamtumsatzes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Zubehör: </a:t>
            </a:r>
            <a:r>
              <a:rPr lang="de-DE" b="1" dirty="0"/>
              <a:t>17,7%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Bekleidung: </a:t>
            </a:r>
            <a:r>
              <a:rPr lang="de-DE" b="1" dirty="0"/>
              <a:t>9,8%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583AEC4-7EE1-A804-8D9D-5A67BFC53D65}"/>
              </a:ext>
            </a:extLst>
          </p:cNvPr>
          <p:cNvSpPr txBox="1"/>
          <p:nvPr/>
        </p:nvSpPr>
        <p:spPr>
          <a:xfrm>
            <a:off x="398206" y="1490008"/>
            <a:ext cx="5132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GESAMTUMSATZ </a:t>
            </a:r>
          </a:p>
          <a:p>
            <a:r>
              <a:rPr lang="de-DE" sz="4000" b="1" dirty="0"/>
              <a:t>    </a:t>
            </a:r>
            <a:r>
              <a:rPr lang="de-DE" sz="4000" b="1" u="sng" dirty="0"/>
              <a:t>&amp; MARKT-</a:t>
            </a:r>
          </a:p>
          <a:p>
            <a:r>
              <a:rPr lang="de-DE" sz="4000" b="1" dirty="0"/>
              <a:t>	    </a:t>
            </a:r>
            <a:r>
              <a:rPr lang="de-DE" sz="4000" b="1" u="sng" dirty="0"/>
              <a:t>ANALYSE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A1FDB6-2C79-04B5-2637-CB914CE5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10</a:t>
            </a:fld>
            <a:endParaRPr lang="de-DE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01AE1F3-A2FF-032D-A639-3DA7B9115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6373143"/>
              </p:ext>
            </p:extLst>
          </p:nvPr>
        </p:nvGraphicFramePr>
        <p:xfrm>
          <a:off x="5709349" y="3725499"/>
          <a:ext cx="5802502" cy="2630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440FD552-DEBA-AB6F-5673-03C582381F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939952"/>
              </p:ext>
            </p:extLst>
          </p:nvPr>
        </p:nvGraphicFramePr>
        <p:xfrm>
          <a:off x="584959" y="3725498"/>
          <a:ext cx="4383344" cy="2630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8665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4F411-FC87-7E73-5F07-485EA19A3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C7C75C2-4D75-5827-1591-F2ED2DF8F8C0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1AF3D3D-714E-1920-BA51-5D779DF0D3AF}"/>
              </a:ext>
            </a:extLst>
          </p:cNvPr>
          <p:cNvSpPr txBox="1"/>
          <p:nvPr/>
        </p:nvSpPr>
        <p:spPr>
          <a:xfrm>
            <a:off x="5181600" y="1786506"/>
            <a:ext cx="624348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b="1" dirty="0"/>
              <a:t>1. Einleitung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2. Kundenanalyse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3. Bestellmengen &amp; Rabattstrukturen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4. Gesamtumsatz &amp; Marktanalyse</a:t>
            </a:r>
          </a:p>
          <a:p>
            <a:pPr>
              <a:lnSpc>
                <a:spcPct val="200000"/>
              </a:lnSpc>
            </a:pPr>
            <a:r>
              <a:rPr lang="de-DE" sz="2000" b="1" dirty="0">
                <a:solidFill>
                  <a:srgbClr val="FF0000"/>
                </a:solidFill>
              </a:rPr>
              <a:t>5. Profitabilität &amp; Kostenstruktur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6. Strategie- und Handlungsempfehlungen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7. Fazit &amp; Nächste Schritte</a:t>
            </a: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793809-53D1-4876-DE41-FA8A7A16C43E}"/>
              </a:ext>
            </a:extLst>
          </p:cNvPr>
          <p:cNvSpPr txBox="1"/>
          <p:nvPr/>
        </p:nvSpPr>
        <p:spPr>
          <a:xfrm>
            <a:off x="550606" y="1786506"/>
            <a:ext cx="336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ÜBERSICHT</a:t>
            </a:r>
          </a:p>
        </p:txBody>
      </p:sp>
      <p:pic>
        <p:nvPicPr>
          <p:cNvPr id="9" name="Grafik 8" descr="Ein Bild, das Fahrrad, Fahrradreifen, Kreis, Fahrradrahmen enthält.&#10;&#10;KI-generierte Inhalte können fehlerhaft sein.">
            <a:extLst>
              <a:ext uri="{FF2B5EF4-FFF2-40B4-BE49-F238E27FC236}">
                <a16:creationId xmlns:a16="http://schemas.microsoft.com/office/drawing/2014/main" id="{68B2A859-8CF7-69FD-D6C8-EC1DA0199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6" y="3885767"/>
            <a:ext cx="3505200" cy="2162175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54B80A9-44D5-D2B5-0210-68AE28627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22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B121-06E8-5F46-BFC5-5E9B9AAAE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7308D5D-FA49-0EEB-AF6D-805BF4F03DC9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B2674E-A13D-3F22-13AF-1000D23EB111}"/>
              </a:ext>
            </a:extLst>
          </p:cNvPr>
          <p:cNvSpPr txBox="1"/>
          <p:nvPr/>
        </p:nvSpPr>
        <p:spPr>
          <a:xfrm>
            <a:off x="861589" y="4105637"/>
            <a:ext cx="113304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de-DE" b="1" dirty="0"/>
          </a:p>
          <a:p>
            <a:pPr>
              <a:lnSpc>
                <a:spcPct val="200000"/>
              </a:lnSpc>
            </a:pPr>
            <a:endParaRPr lang="de-DE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Geringe Margen:</a:t>
            </a:r>
            <a:r>
              <a:rPr lang="de-DE" dirty="0"/>
              <a:t> Caps &amp; Jerseys (insbesondere in Frankreich)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Kostenquoten:</a:t>
            </a:r>
            <a:r>
              <a:rPr lang="de-DE" dirty="0"/>
              <a:t> Frankreich &amp; Australien haben die höchsten Kostenquoten (</a:t>
            </a:r>
            <a:r>
              <a:rPr lang="de-DE" b="1" dirty="0"/>
              <a:t>ca. 66% und ca. 68%)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9633B39-5360-6865-84BF-DC7E5167DDAF}"/>
              </a:ext>
            </a:extLst>
          </p:cNvPr>
          <p:cNvSpPr txBox="1"/>
          <p:nvPr/>
        </p:nvSpPr>
        <p:spPr>
          <a:xfrm>
            <a:off x="641629" y="1332214"/>
            <a:ext cx="11330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u="sng" dirty="0"/>
              <a:t>PROFITABILITÄT &amp; KOSTENSTRUKTUR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2568D94-A817-2E02-6A54-BF9176CA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CAFA3721-4C2E-2C18-4426-5BB62BEC0C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2600377"/>
              </p:ext>
            </p:extLst>
          </p:nvPr>
        </p:nvGraphicFramePr>
        <p:xfrm>
          <a:off x="861589" y="248609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 descr="Ein Bild, das Text, Screenshot, Display, Design enthält.">
            <a:extLst>
              <a:ext uri="{FF2B5EF4-FFF2-40B4-BE49-F238E27FC236}">
                <a16:creationId xmlns:a16="http://schemas.microsoft.com/office/drawing/2014/main" id="{E7F2209D-F72F-AF50-B7E2-B105C288A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11" y="2486099"/>
            <a:ext cx="4572000" cy="27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38C5-AF6C-848D-29B2-91C50ACB3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DE93255-3A3B-A1EC-59C3-8F547C6B7002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3A9A5A-CC17-A798-63D4-6B4FDB6C19B9}"/>
              </a:ext>
            </a:extLst>
          </p:cNvPr>
          <p:cNvSpPr txBox="1"/>
          <p:nvPr/>
        </p:nvSpPr>
        <p:spPr>
          <a:xfrm>
            <a:off x="5152259" y="1852490"/>
            <a:ext cx="624348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b="1" dirty="0"/>
              <a:t>1. Einleitung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2. Kundenanalyse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3. Bestellmengen &amp; Rabattstrukturen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4. Gesamtumsatz &amp; Marktanalyse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5. Profitabilität &amp; Kostenstruktur</a:t>
            </a:r>
          </a:p>
          <a:p>
            <a:pPr>
              <a:lnSpc>
                <a:spcPct val="200000"/>
              </a:lnSpc>
            </a:pPr>
            <a:r>
              <a:rPr lang="de-DE" sz="2000" b="1" dirty="0">
                <a:solidFill>
                  <a:srgbClr val="FF0000"/>
                </a:solidFill>
              </a:rPr>
              <a:t>6. Strategie- und Handlungsempfehlungen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7. Fazit &amp; Nächste Schritte</a:t>
            </a: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F22308-B6F8-C0CD-3DBF-F8211A294040}"/>
              </a:ext>
            </a:extLst>
          </p:cNvPr>
          <p:cNvSpPr txBox="1"/>
          <p:nvPr/>
        </p:nvSpPr>
        <p:spPr>
          <a:xfrm>
            <a:off x="550606" y="1786506"/>
            <a:ext cx="336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ÜBERSICHT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C7AB68-44FC-86F6-0B6A-1BB4B70C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6" y="3429000"/>
            <a:ext cx="3721100" cy="2730500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70C24CB-42E1-61F8-CEF6-FCF48A48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2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93EB4-9C65-1EFA-03E1-BCEE4E65E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A03A04D-7074-719C-1160-7AB291BC8D02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54C01B-ED01-00BE-6042-9419BFCB41FC}"/>
              </a:ext>
            </a:extLst>
          </p:cNvPr>
          <p:cNvSpPr txBox="1"/>
          <p:nvPr/>
        </p:nvSpPr>
        <p:spPr>
          <a:xfrm>
            <a:off x="5727291" y="2594507"/>
            <a:ext cx="62434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i="1" dirty="0"/>
              <a:t>Handlungsempfehlungen – Frankreich</a:t>
            </a:r>
            <a:endParaRPr lang="de-DE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Rabattstrategie analysieren &amp; optimieren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Kostensenkungspotenziale identifizieren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Effektivere Preisstrategie implementieren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A8BF52-7DE7-B26C-5F37-7DCCF7323B49}"/>
              </a:ext>
            </a:extLst>
          </p:cNvPr>
          <p:cNvSpPr txBox="1"/>
          <p:nvPr/>
        </p:nvSpPr>
        <p:spPr>
          <a:xfrm>
            <a:off x="471947" y="1625011"/>
            <a:ext cx="5132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Strategie- </a:t>
            </a:r>
          </a:p>
          <a:p>
            <a:r>
              <a:rPr lang="de-DE" sz="4000" b="1" dirty="0"/>
              <a:t>   </a:t>
            </a:r>
            <a:r>
              <a:rPr lang="de-DE" sz="4000" b="1" u="sng" dirty="0"/>
              <a:t>&amp; Handlungs-</a:t>
            </a:r>
            <a:r>
              <a:rPr lang="de-DE" sz="4000" b="1" dirty="0"/>
              <a:t>   	  	  </a:t>
            </a:r>
            <a:r>
              <a:rPr lang="de-DE" sz="4000" b="1" u="sng" dirty="0"/>
              <a:t>empfehlungen</a:t>
            </a:r>
          </a:p>
        </p:txBody>
      </p:sp>
      <p:pic>
        <p:nvPicPr>
          <p:cNvPr id="6" name="Grafik 5" descr="Ein Bild, das Bike, Rad, Transport, Fahrradreifen enthält.&#10;&#10;KI-generierte Inhalte können fehlerhaft sein.">
            <a:extLst>
              <a:ext uri="{FF2B5EF4-FFF2-40B4-BE49-F238E27FC236}">
                <a16:creationId xmlns:a16="http://schemas.microsoft.com/office/drawing/2014/main" id="{3282BE3B-0213-6CF6-EA5D-04B51B482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3" y="3800194"/>
            <a:ext cx="3721100" cy="2730500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CBBD00E-02FF-95BA-6B61-268C51F7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1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13EBD-F24F-F4E8-5446-9616211C6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4EF6E65-D240-74EF-700B-477486388755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343A26-CBC5-58D3-D74C-A322358AEFDC}"/>
              </a:ext>
            </a:extLst>
          </p:cNvPr>
          <p:cNvSpPr txBox="1"/>
          <p:nvPr/>
        </p:nvSpPr>
        <p:spPr>
          <a:xfrm>
            <a:off x="5959913" y="2657566"/>
            <a:ext cx="62434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i="1" dirty="0"/>
              <a:t>Fokus auf High-Profit-Produkte</a:t>
            </a:r>
            <a:endParaRPr lang="de-DE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Expansion der Verkaufsstrategie für Road Bikes &amp; Mountain Bikes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Upselling bei Zubehör &amp; Bekleidung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726B6D-0FC6-18C5-6DBB-5110D5BEEDD1}"/>
              </a:ext>
            </a:extLst>
          </p:cNvPr>
          <p:cNvSpPr txBox="1"/>
          <p:nvPr/>
        </p:nvSpPr>
        <p:spPr>
          <a:xfrm>
            <a:off x="471947" y="1625011"/>
            <a:ext cx="5132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Strategie- </a:t>
            </a:r>
          </a:p>
          <a:p>
            <a:r>
              <a:rPr lang="de-DE" sz="4000" b="1" dirty="0"/>
              <a:t>   </a:t>
            </a:r>
            <a:r>
              <a:rPr lang="de-DE" sz="4000" b="1" u="sng" dirty="0"/>
              <a:t>&amp; Handlungs-</a:t>
            </a:r>
            <a:r>
              <a:rPr lang="de-DE" sz="4000" b="1" dirty="0"/>
              <a:t>   	  	  </a:t>
            </a:r>
            <a:r>
              <a:rPr lang="de-DE" sz="4000" b="1" u="sng" dirty="0"/>
              <a:t>empfehlungen</a:t>
            </a:r>
          </a:p>
        </p:txBody>
      </p:sp>
      <p:pic>
        <p:nvPicPr>
          <p:cNvPr id="11" name="Grafik 10" descr="Ein Bild, das Bike, Rad, Transport, Fahrradreifen enthält.&#10;&#10;KI-generierte Inhalte können fehlerhaft sein.">
            <a:extLst>
              <a:ext uri="{FF2B5EF4-FFF2-40B4-BE49-F238E27FC236}">
                <a16:creationId xmlns:a16="http://schemas.microsoft.com/office/drawing/2014/main" id="{44E48BAF-8421-341F-6092-D49066FE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7" y="3800194"/>
            <a:ext cx="3721100" cy="2730500"/>
          </a:xfrm>
          <a:prstGeom prst="rect">
            <a:avLst/>
          </a:prstGeom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03B4EE52-DB68-CA83-9718-96793072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14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A97E1-94DD-F212-CB04-CC8438D79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31F0496-265A-0834-8996-C8954B7D1E7F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100CE5-E6E3-C76A-1203-BDE273814809}"/>
              </a:ext>
            </a:extLst>
          </p:cNvPr>
          <p:cNvSpPr txBox="1"/>
          <p:nvPr/>
        </p:nvSpPr>
        <p:spPr>
          <a:xfrm>
            <a:off x="6017342" y="2670544"/>
            <a:ext cx="62434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i="1" dirty="0"/>
              <a:t>Skalierung im US-Markt</a:t>
            </a:r>
            <a:endParaRPr lang="de-DE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Größter Markt mit höchstem Profit (ca. 33% des Gesamtprofits)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Marketingstrategie ausbauen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Logistik &amp; Lieferkette optimieren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435917E-F093-6D42-33A1-416A0D480FB7}"/>
              </a:ext>
            </a:extLst>
          </p:cNvPr>
          <p:cNvSpPr txBox="1"/>
          <p:nvPr/>
        </p:nvSpPr>
        <p:spPr>
          <a:xfrm>
            <a:off x="471947" y="1625011"/>
            <a:ext cx="5132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Strategie- </a:t>
            </a:r>
          </a:p>
          <a:p>
            <a:r>
              <a:rPr lang="de-DE" sz="4000" b="1" dirty="0"/>
              <a:t>   </a:t>
            </a:r>
            <a:r>
              <a:rPr lang="de-DE" sz="4000" b="1" u="sng" dirty="0"/>
              <a:t>&amp; Handlungs-</a:t>
            </a:r>
            <a:r>
              <a:rPr lang="de-DE" sz="4000" b="1" dirty="0"/>
              <a:t>   	  	  </a:t>
            </a:r>
            <a:r>
              <a:rPr lang="de-DE" sz="4000" b="1" u="sng" dirty="0"/>
              <a:t>empfehlungen</a:t>
            </a:r>
          </a:p>
        </p:txBody>
      </p:sp>
      <p:pic>
        <p:nvPicPr>
          <p:cNvPr id="9" name="Grafik 8" descr="Ein Bild, das Bike, Rad, Transport, Fahrradreifen enthält.&#10;&#10;KI-generierte Inhalte können fehlerhaft sein.">
            <a:extLst>
              <a:ext uri="{FF2B5EF4-FFF2-40B4-BE49-F238E27FC236}">
                <a16:creationId xmlns:a16="http://schemas.microsoft.com/office/drawing/2014/main" id="{C4F3B44E-E632-F781-813B-4F61F2F8F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2" y="3633363"/>
            <a:ext cx="3721100" cy="2730500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949041-52C7-6EA3-1FC1-255CD26F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98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12DFA-BD00-475E-8DE1-8CF8E8EA9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A0E7886-DDB0-F87D-4A26-D9AE9EE760E9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9AA2AB2-3947-2356-1EA7-D7D2049F1461}"/>
              </a:ext>
            </a:extLst>
          </p:cNvPr>
          <p:cNvSpPr txBox="1"/>
          <p:nvPr/>
        </p:nvSpPr>
        <p:spPr>
          <a:xfrm>
            <a:off x="5727291" y="1786506"/>
            <a:ext cx="624348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b="1" dirty="0"/>
              <a:t>1. Einleitung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2. Kundenanalyse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3. Bestellmengen &amp; Rabattstrukturen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4. Gesamtumsatz &amp; Marktanalyse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5. Profitabilität &amp; Kostenstruktur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6. Strategie- und Handlungsempfehlungen</a:t>
            </a:r>
          </a:p>
          <a:p>
            <a:pPr>
              <a:lnSpc>
                <a:spcPct val="200000"/>
              </a:lnSpc>
            </a:pPr>
            <a:r>
              <a:rPr lang="de-DE" sz="2000" b="1" dirty="0">
                <a:solidFill>
                  <a:srgbClr val="FF0000"/>
                </a:solidFill>
              </a:rPr>
              <a:t>7. Fazit &amp; Nächste Schritte</a:t>
            </a: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78B135-3CF6-7527-2A8E-2914B96DD59D}"/>
              </a:ext>
            </a:extLst>
          </p:cNvPr>
          <p:cNvSpPr txBox="1"/>
          <p:nvPr/>
        </p:nvSpPr>
        <p:spPr>
          <a:xfrm>
            <a:off x="550606" y="1786506"/>
            <a:ext cx="336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ÜBERSICHT</a:t>
            </a:r>
          </a:p>
        </p:txBody>
      </p:sp>
      <p:pic>
        <p:nvPicPr>
          <p:cNvPr id="5" name="Grafik 4" descr="Ein Bild, das Transport, Bike, Fahrradreifen, Reifen enthält.&#10;&#10;KI-generierte Inhalte können fehlerhaft sein.">
            <a:extLst>
              <a:ext uri="{FF2B5EF4-FFF2-40B4-BE49-F238E27FC236}">
                <a16:creationId xmlns:a16="http://schemas.microsoft.com/office/drawing/2014/main" id="{049F1DD5-A4B4-2CD9-4569-853D43166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6" y="3481468"/>
            <a:ext cx="4267431" cy="2763982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247A1C0-8800-BF96-4A91-E86F9AEC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59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7247B-A5B4-4342-4B69-8DE33A009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0320C5B-97A2-2382-03BF-755EDA79BB74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117D245-77F3-4DCA-5038-F22416C41892}"/>
              </a:ext>
            </a:extLst>
          </p:cNvPr>
          <p:cNvSpPr txBox="1"/>
          <p:nvPr/>
        </p:nvSpPr>
        <p:spPr>
          <a:xfrm>
            <a:off x="6017342" y="2670544"/>
            <a:ext cx="62434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i="1" dirty="0"/>
              <a:t>Zusammenfassung der Erkenntnisse</a:t>
            </a:r>
            <a:endParaRPr lang="de-DE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Top-Märkte:</a:t>
            </a:r>
            <a:r>
              <a:rPr lang="de-DE" dirty="0"/>
              <a:t> USA &amp; Australien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Stärkste Produkte:</a:t>
            </a:r>
            <a:r>
              <a:rPr lang="de-DE" dirty="0"/>
              <a:t> Road Bikes &amp; Mountain Bikes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Optimierungsbedarf:</a:t>
            </a:r>
            <a:r>
              <a:rPr lang="de-DE" dirty="0"/>
              <a:t> Frankreich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3AB615-BBEF-FE4A-98A0-E8D6675B4645}"/>
              </a:ext>
            </a:extLst>
          </p:cNvPr>
          <p:cNvSpPr txBox="1"/>
          <p:nvPr/>
        </p:nvSpPr>
        <p:spPr>
          <a:xfrm>
            <a:off x="471947" y="1625011"/>
            <a:ext cx="5132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Fazit &amp; Nächste Schritte</a:t>
            </a:r>
          </a:p>
        </p:txBody>
      </p:sp>
      <p:pic>
        <p:nvPicPr>
          <p:cNvPr id="9" name="Grafik 8" descr="Ein Bild, das Transport, Bike, Fahrradreifen, Reifen enthält.&#10;&#10;KI-generierte Inhalte können fehlerhaft sein.">
            <a:extLst>
              <a:ext uri="{FF2B5EF4-FFF2-40B4-BE49-F238E27FC236}">
                <a16:creationId xmlns:a16="http://schemas.microsoft.com/office/drawing/2014/main" id="{0EBDF02E-6CE7-6CDC-C98B-EA8815C1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" y="3429000"/>
            <a:ext cx="4484147" cy="2904347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31049DA-C0D5-CF24-167E-B1874465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85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6AB0-A1CB-03E1-8550-F6E9A6289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A2ACD2-899C-D293-B979-5DA8E5B76566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D30901-3D1C-529B-90F0-4D0D8B4959CF}"/>
              </a:ext>
            </a:extLst>
          </p:cNvPr>
          <p:cNvSpPr txBox="1"/>
          <p:nvPr/>
        </p:nvSpPr>
        <p:spPr>
          <a:xfrm>
            <a:off x="6017342" y="2670544"/>
            <a:ext cx="62434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i="1" dirty="0"/>
              <a:t>Nächste Schritte &amp; Call-</a:t>
            </a:r>
            <a:r>
              <a:rPr lang="de-DE" b="1" i="1" dirty="0" err="1"/>
              <a:t>to</a:t>
            </a:r>
            <a:r>
              <a:rPr lang="de-DE" b="1" i="1" dirty="0"/>
              <a:t>-Action</a:t>
            </a:r>
            <a:endParaRPr lang="de-DE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Detaillierte Marktanalyse in Frankreich durchführen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Fokus auf margenstarke Produkte setzen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Expansion &amp; Skalierung in den USA priorisieren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148DC0E-0D03-BE4C-425B-0AB6CEFCF8F7}"/>
              </a:ext>
            </a:extLst>
          </p:cNvPr>
          <p:cNvSpPr txBox="1"/>
          <p:nvPr/>
        </p:nvSpPr>
        <p:spPr>
          <a:xfrm>
            <a:off x="471947" y="1625011"/>
            <a:ext cx="5132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Fazit &amp; Nächste Schritte</a:t>
            </a:r>
          </a:p>
        </p:txBody>
      </p:sp>
      <p:pic>
        <p:nvPicPr>
          <p:cNvPr id="6" name="Grafik 5" descr="Ein Bild, das Text, Fahrradreifen, Poster, Schrift enthält.&#10;&#10;KI-generierte Inhalte können fehlerhaft sein.">
            <a:extLst>
              <a:ext uri="{FF2B5EF4-FFF2-40B4-BE49-F238E27FC236}">
                <a16:creationId xmlns:a16="http://schemas.microsoft.com/office/drawing/2014/main" id="{A493E9D7-FD94-8A0C-A6BC-F3ABC84AF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8" y="3391372"/>
            <a:ext cx="3530685" cy="3139322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1EA14E3-AD3F-9517-58DC-FC41FE1E9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4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F6A0A16-8851-D33B-9BA0-3F16B2943A23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08D139-9E2D-1F8E-B321-328235D236CE}"/>
              </a:ext>
            </a:extLst>
          </p:cNvPr>
          <p:cNvSpPr txBox="1"/>
          <p:nvPr/>
        </p:nvSpPr>
        <p:spPr>
          <a:xfrm>
            <a:off x="5181600" y="1786506"/>
            <a:ext cx="624348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b="1" dirty="0">
                <a:solidFill>
                  <a:srgbClr val="FF0000"/>
                </a:solidFill>
              </a:rPr>
              <a:t>1. Einleitung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2. Kundenanalyse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3. Bestellmengen &amp; Rabattstrukturen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4. Gesamtumsatz &amp; Marktanalyse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5. Profitabilität &amp; Kostenstruktur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6. Strategie- und Handlungsempfehlungen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7. Fazit &amp; Nächste Schritte</a:t>
            </a:r>
          </a:p>
          <a:p>
            <a:endParaRPr lang="de-DE" dirty="0"/>
          </a:p>
        </p:txBody>
      </p:sp>
      <p:pic>
        <p:nvPicPr>
          <p:cNvPr id="6" name="Grafik 5" descr="Ein Bild, das Rad, Fahrradreifen, Fahrzeug, Fahrradausrüstung und Zubehör enthält.&#10;&#10;KI-generierte Inhalte können fehlerhaft sein.">
            <a:extLst>
              <a:ext uri="{FF2B5EF4-FFF2-40B4-BE49-F238E27FC236}">
                <a16:creationId xmlns:a16="http://schemas.microsoft.com/office/drawing/2014/main" id="{7D5E2138-E3DC-790A-3253-3E7F84C49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6" y="3873910"/>
            <a:ext cx="3667125" cy="25908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0DC75-CC65-5613-F804-B00F64A5642E}"/>
              </a:ext>
            </a:extLst>
          </p:cNvPr>
          <p:cNvSpPr txBox="1"/>
          <p:nvPr/>
        </p:nvSpPr>
        <p:spPr>
          <a:xfrm>
            <a:off x="550606" y="1786506"/>
            <a:ext cx="336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ÜBERSICHT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14691D9-5735-12CB-FAD4-17786F90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25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572B8-DE9E-7E5D-89C3-54B34D3EF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65936BE-E557-6717-0604-D5842F6D0E2B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6E3EFAC-A343-0FC9-20AD-017CEDC5A69F}"/>
              </a:ext>
            </a:extLst>
          </p:cNvPr>
          <p:cNvSpPr txBox="1"/>
          <p:nvPr/>
        </p:nvSpPr>
        <p:spPr>
          <a:xfrm>
            <a:off x="5181600" y="1786506"/>
            <a:ext cx="624348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Ziel der Analyse: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</a:pPr>
            <a:r>
              <a:rPr lang="de-DE" dirty="0"/>
              <a:t>	Identifikation von umsatz- und   gewinnstarken 	Bereichen sowie Optimierungspotenzialen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Kernaussagen:</a:t>
            </a:r>
            <a:endParaRPr lang="de-DE" dirty="0"/>
          </a:p>
          <a:p>
            <a:pPr lvl="2">
              <a:lnSpc>
                <a:spcPct val="150000"/>
              </a:lnSpc>
            </a:pPr>
            <a:r>
              <a:rPr lang="de-DE" dirty="0"/>
              <a:t>Welche Märkte performen am besten?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	Welche Produktkategorien sind am profitabelsten?</a:t>
            </a:r>
          </a:p>
          <a:p>
            <a:pPr lvl="2">
              <a:lnSpc>
                <a:spcPct val="150000"/>
              </a:lnSpc>
            </a:pPr>
            <a:r>
              <a:rPr lang="de-DE" dirty="0"/>
              <a:t>Wo gibt es Optimierungspotenziale?</a:t>
            </a:r>
          </a:p>
          <a:p>
            <a:endParaRPr lang="de-DE" dirty="0"/>
          </a:p>
        </p:txBody>
      </p:sp>
      <p:pic>
        <p:nvPicPr>
          <p:cNvPr id="6" name="Grafik 5" descr="Ein Bild, das Rad, Fahrradreifen, Fahrzeug, Fahrradausrüstung und Zubehör enthält.&#10;&#10;KI-generierte Inhalte können fehlerhaft sein.">
            <a:extLst>
              <a:ext uri="{FF2B5EF4-FFF2-40B4-BE49-F238E27FC236}">
                <a16:creationId xmlns:a16="http://schemas.microsoft.com/office/drawing/2014/main" id="{FD0E9AA3-592C-82AC-74B8-D2943C31C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6" y="3873910"/>
            <a:ext cx="3667125" cy="25908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01C3804-C097-025D-80A8-976B71271C5E}"/>
              </a:ext>
            </a:extLst>
          </p:cNvPr>
          <p:cNvSpPr txBox="1"/>
          <p:nvPr/>
        </p:nvSpPr>
        <p:spPr>
          <a:xfrm>
            <a:off x="550606" y="1786506"/>
            <a:ext cx="336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EINLEITUNG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CCA1A3-3010-D2B9-98C2-4EF8D36B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53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AA8E6-E038-07C6-87B0-5EFAB697C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31D1613-222F-35C2-632D-9A831BF0C644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DA0211-1E40-2EFE-B823-409AA460858F}"/>
              </a:ext>
            </a:extLst>
          </p:cNvPr>
          <p:cNvSpPr txBox="1"/>
          <p:nvPr/>
        </p:nvSpPr>
        <p:spPr>
          <a:xfrm>
            <a:off x="5181600" y="1786506"/>
            <a:ext cx="624348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b="1" dirty="0"/>
              <a:t>1. Einleitung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2. </a:t>
            </a:r>
            <a:r>
              <a:rPr lang="de-DE" sz="2000" b="1" dirty="0">
                <a:solidFill>
                  <a:srgbClr val="FF0000"/>
                </a:solidFill>
              </a:rPr>
              <a:t>Kundenanalyse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3. Bestellmengen &amp; Rabattstrukturen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4. Gesamtumsatz &amp; Marktanalyse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5. Profitabilität &amp; Kostenstruktur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6. Strategie- und Handlungsempfehlungen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7. Fazit &amp; Nächste Schritte</a:t>
            </a: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DDC96F-1EA2-D00E-750B-8D7969F59734}"/>
              </a:ext>
            </a:extLst>
          </p:cNvPr>
          <p:cNvSpPr txBox="1"/>
          <p:nvPr/>
        </p:nvSpPr>
        <p:spPr>
          <a:xfrm>
            <a:off x="550606" y="1786506"/>
            <a:ext cx="336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ÜBERSICHT</a:t>
            </a:r>
          </a:p>
        </p:txBody>
      </p:sp>
      <p:pic>
        <p:nvPicPr>
          <p:cNvPr id="5" name="Grafik 4" descr="Ein Bild, das Rad, Bike, Fahrradreifen, Fahrzeug enthält.&#10;&#10;KI-generierte Inhalte können fehlerhaft sein.">
            <a:extLst>
              <a:ext uri="{FF2B5EF4-FFF2-40B4-BE49-F238E27FC236}">
                <a16:creationId xmlns:a16="http://schemas.microsoft.com/office/drawing/2014/main" id="{48FA65C5-04D6-1259-D520-448E72BCC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3" y="3326655"/>
            <a:ext cx="4182498" cy="3138055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914619D-6B74-BA26-1AF7-23D11B5D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8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6619C-465F-A9C4-54A4-604C45465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0E0C7C4-64FE-0C53-F9CF-472E31D623F6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69FAD91-CD53-8306-1DEA-504710F3ED7E}"/>
              </a:ext>
            </a:extLst>
          </p:cNvPr>
          <p:cNvSpPr txBox="1"/>
          <p:nvPr/>
        </p:nvSpPr>
        <p:spPr>
          <a:xfrm>
            <a:off x="5397910" y="1786506"/>
            <a:ext cx="62434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4 Hauptaltersgruppen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Erwachsene (35-64 Jahre) generieren 50 % des Umsatzes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Geschlechterverteilung ist ausgeglichen</a:t>
            </a: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C78F83-1339-C7C6-8FFF-8122298D6E41}"/>
              </a:ext>
            </a:extLst>
          </p:cNvPr>
          <p:cNvSpPr txBox="1"/>
          <p:nvPr/>
        </p:nvSpPr>
        <p:spPr>
          <a:xfrm>
            <a:off x="550606" y="1102579"/>
            <a:ext cx="4355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KUNDENANALYSE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09CEF74C-9A3A-5AA0-CD2A-D4AA0BD08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42555"/>
              </p:ext>
            </p:extLst>
          </p:nvPr>
        </p:nvGraphicFramePr>
        <p:xfrm>
          <a:off x="7478249" y="3185652"/>
          <a:ext cx="3524048" cy="2372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2024">
                  <a:extLst>
                    <a:ext uri="{9D8B030D-6E8A-4147-A177-3AD203B41FA5}">
                      <a16:colId xmlns:a16="http://schemas.microsoft.com/office/drawing/2014/main" val="2312008873"/>
                    </a:ext>
                  </a:extLst>
                </a:gridCol>
                <a:gridCol w="1762024">
                  <a:extLst>
                    <a:ext uri="{9D8B030D-6E8A-4147-A177-3AD203B41FA5}">
                      <a16:colId xmlns:a16="http://schemas.microsoft.com/office/drawing/2014/main" val="2730318299"/>
                    </a:ext>
                  </a:extLst>
                </a:gridCol>
              </a:tblGrid>
              <a:tr h="222785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 dirty="0">
                          <a:solidFill>
                            <a:srgbClr val="66FF33"/>
                          </a:solidFill>
                          <a:effectLst/>
                        </a:rPr>
                        <a:t>Age </a:t>
                      </a:r>
                      <a:r>
                        <a:rPr lang="de-DE" sz="1400" b="1" u="none" strike="noStrike" dirty="0" err="1">
                          <a:solidFill>
                            <a:srgbClr val="66FF33"/>
                          </a:solidFill>
                          <a:effectLst/>
                        </a:rPr>
                        <a:t>group</a:t>
                      </a:r>
                      <a:endParaRPr lang="de-DE" sz="1400" b="1" i="0" u="none" strike="noStrike" dirty="0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>
                          <a:solidFill>
                            <a:srgbClr val="66FF33"/>
                          </a:solidFill>
                          <a:effectLst/>
                        </a:rPr>
                        <a:t>Revenue </a:t>
                      </a:r>
                      <a:endParaRPr lang="de-DE" sz="1400" b="1" i="0" u="none" strike="noStrike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315781"/>
                  </a:ext>
                </a:extLst>
              </a:tr>
              <a:tr h="403241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 dirty="0" err="1">
                          <a:solidFill>
                            <a:srgbClr val="66FF33"/>
                          </a:solidFill>
                          <a:effectLst/>
                        </a:rPr>
                        <a:t>Adults</a:t>
                      </a:r>
                      <a:r>
                        <a:rPr lang="de-DE" sz="1400" b="1" u="none" strike="noStrike" dirty="0">
                          <a:solidFill>
                            <a:srgbClr val="66FF33"/>
                          </a:solidFill>
                          <a:effectLst/>
                        </a:rPr>
                        <a:t> (35-64)</a:t>
                      </a:r>
                      <a:endParaRPr lang="de-DE" sz="1400" b="1" i="0" u="none" strike="noStrike" dirty="0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>
                          <a:solidFill>
                            <a:srgbClr val="66FF33"/>
                          </a:solidFill>
                          <a:effectLst/>
                        </a:rPr>
                        <a:t> $   42.584.153,00 </a:t>
                      </a:r>
                      <a:endParaRPr lang="de-DE" sz="1400" b="1" i="0" u="none" strike="noStrike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815735"/>
                  </a:ext>
                </a:extLst>
              </a:tr>
              <a:tr h="536898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>
                          <a:solidFill>
                            <a:srgbClr val="66FF33"/>
                          </a:solidFill>
                          <a:effectLst/>
                        </a:rPr>
                        <a:t>Young Adults (25-34)</a:t>
                      </a:r>
                      <a:endParaRPr lang="de-DE" sz="1400" b="1" i="0" u="none" strike="noStrike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>
                          <a:solidFill>
                            <a:srgbClr val="66FF33"/>
                          </a:solidFill>
                          <a:effectLst/>
                        </a:rPr>
                        <a:t> $   30.655.614,00 </a:t>
                      </a:r>
                      <a:endParaRPr lang="de-DE" sz="1400" b="1" i="0" u="none" strike="noStrike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8899"/>
                  </a:ext>
                </a:extLst>
              </a:tr>
              <a:tr h="403241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>
                          <a:solidFill>
                            <a:srgbClr val="66FF33"/>
                          </a:solidFill>
                          <a:effectLst/>
                        </a:rPr>
                        <a:t>Youth (&lt;25)</a:t>
                      </a:r>
                      <a:endParaRPr lang="de-DE" sz="1400" b="1" i="0" u="none" strike="noStrike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>
                          <a:solidFill>
                            <a:srgbClr val="66FF33"/>
                          </a:solidFill>
                          <a:effectLst/>
                        </a:rPr>
                        <a:t> $   11.723.199,00 </a:t>
                      </a:r>
                      <a:endParaRPr lang="de-DE" sz="1400" b="1" i="0" u="none" strike="noStrike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97959"/>
                  </a:ext>
                </a:extLst>
              </a:tr>
              <a:tr h="403241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>
                          <a:solidFill>
                            <a:srgbClr val="66FF33"/>
                          </a:solidFill>
                          <a:effectLst/>
                        </a:rPr>
                        <a:t>Seniors (64+)</a:t>
                      </a:r>
                      <a:endParaRPr lang="de-DE" sz="1400" b="1" i="0" u="none" strike="noStrike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>
                          <a:solidFill>
                            <a:srgbClr val="66FF33"/>
                          </a:solidFill>
                          <a:effectLst/>
                        </a:rPr>
                        <a:t> $         308.042,00 </a:t>
                      </a:r>
                      <a:endParaRPr lang="de-DE" sz="1400" b="1" i="0" u="none" strike="noStrike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599411"/>
                  </a:ext>
                </a:extLst>
              </a:tr>
              <a:tr h="403241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>
                          <a:solidFill>
                            <a:srgbClr val="66FF33"/>
                          </a:solidFill>
                          <a:effectLst/>
                        </a:rPr>
                        <a:t>Gesamtergebnis</a:t>
                      </a:r>
                      <a:endParaRPr lang="de-DE" sz="1400" b="1" i="0" u="none" strike="noStrike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 dirty="0">
                          <a:solidFill>
                            <a:srgbClr val="66FF33"/>
                          </a:solidFill>
                          <a:effectLst/>
                        </a:rPr>
                        <a:t> $   85.271.008,00 </a:t>
                      </a:r>
                      <a:endParaRPr lang="de-DE" sz="1400" b="1" i="0" u="none" strike="noStrike" dirty="0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340850"/>
                  </a:ext>
                </a:extLst>
              </a:tr>
            </a:tbl>
          </a:graphicData>
        </a:graphic>
      </p:graphicFrame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99829FF-01D6-F044-0279-F21B5491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5</a:t>
            </a:fld>
            <a:endParaRPr lang="de-DE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32B157C0-9E0C-11C2-8D8A-DC4DD1F288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971523"/>
              </p:ext>
            </p:extLst>
          </p:nvPr>
        </p:nvGraphicFramePr>
        <p:xfrm>
          <a:off x="517726" y="2500225"/>
          <a:ext cx="4880183" cy="324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548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BB028-FD52-EC0C-C20D-30BBE7B6E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8A30EC7-E639-3AF3-D663-CDC3C42D2879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31D4E4D-65CD-34DA-CEC7-D9453EC77B59}"/>
              </a:ext>
            </a:extLst>
          </p:cNvPr>
          <p:cNvSpPr txBox="1"/>
          <p:nvPr/>
        </p:nvSpPr>
        <p:spPr>
          <a:xfrm>
            <a:off x="5181600" y="1786506"/>
            <a:ext cx="624348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b="1" dirty="0"/>
              <a:t>1. Einleitung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2. Kundenanalyse</a:t>
            </a:r>
          </a:p>
          <a:p>
            <a:pPr>
              <a:lnSpc>
                <a:spcPct val="200000"/>
              </a:lnSpc>
            </a:pPr>
            <a:r>
              <a:rPr lang="de-DE" sz="2000" b="1" dirty="0">
                <a:solidFill>
                  <a:srgbClr val="FF0000"/>
                </a:solidFill>
              </a:rPr>
              <a:t>3. Bestellmengen &amp; Rabattstrukturen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4. Gesamtumsatz &amp; Marktanalyse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5. Profitabilität &amp; Kostenstruktur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6. Strategie- und Handlungsempfehlungen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7. Fazit &amp; Nächste Schritte</a:t>
            </a: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269447C-E5AC-2E63-E4BB-5EE3E8996024}"/>
              </a:ext>
            </a:extLst>
          </p:cNvPr>
          <p:cNvSpPr txBox="1"/>
          <p:nvPr/>
        </p:nvSpPr>
        <p:spPr>
          <a:xfrm>
            <a:off x="550606" y="1786506"/>
            <a:ext cx="336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ÜBERSICHT</a:t>
            </a:r>
          </a:p>
        </p:txBody>
      </p:sp>
      <p:pic>
        <p:nvPicPr>
          <p:cNvPr id="5" name="Grafik 4" descr="Ein Bild, das Text, Transport, Fahrradreifen, Landfahrzeug enthält.&#10;&#10;KI-generierte Inhalte können fehlerhaft sein.">
            <a:extLst>
              <a:ext uri="{FF2B5EF4-FFF2-40B4-BE49-F238E27FC236}">
                <a16:creationId xmlns:a16="http://schemas.microsoft.com/office/drawing/2014/main" id="{30347BE0-C87A-7F23-F16C-BA0B995F1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21" y="3658592"/>
            <a:ext cx="3569680" cy="2805545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1A87926-9C83-11E8-4B85-7E731543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39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F9AEC-C13B-B4FA-9027-7882D260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5BB687E-E5A1-5BE0-8529-F51AAA567C6B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A967B2-1CBF-1FB4-C455-F158C7BFB07E}"/>
              </a:ext>
            </a:extLst>
          </p:cNvPr>
          <p:cNvSpPr txBox="1"/>
          <p:nvPr/>
        </p:nvSpPr>
        <p:spPr>
          <a:xfrm>
            <a:off x="6516330" y="1918455"/>
            <a:ext cx="62434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Durchschnittliche Bestellmenge: </a:t>
            </a:r>
            <a:r>
              <a:rPr lang="de-DE" b="1" dirty="0"/>
              <a:t>12 Einheiten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Unterschiede zwischen: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Einzelbestellungen (B2C)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Sammelbestellungen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Großbestellungen (B2B, Australien)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Rabattstruktur-Analyse je nach Bestellmenge und Produktkategorie</a:t>
            </a: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E48687-4F8A-83A3-50D6-B14C8B6ECDB0}"/>
              </a:ext>
            </a:extLst>
          </p:cNvPr>
          <p:cNvSpPr txBox="1"/>
          <p:nvPr/>
        </p:nvSpPr>
        <p:spPr>
          <a:xfrm>
            <a:off x="385621" y="1210569"/>
            <a:ext cx="11263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u="sng" dirty="0"/>
              <a:t>BESTELLMENGEN &amp; RABATTSTRUKTUREN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A6279B-DC86-642D-B112-0D3D5ACC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7</a:t>
            </a:fld>
            <a:endParaRPr lang="de-DE"/>
          </a:p>
        </p:txBody>
      </p:sp>
      <p:pic>
        <p:nvPicPr>
          <p:cNvPr id="11" name="Grafik 10" descr="Ein Bild, das Text, Screenshot, Schrift, Zahl enthält.">
            <a:extLst>
              <a:ext uri="{FF2B5EF4-FFF2-40B4-BE49-F238E27FC236}">
                <a16:creationId xmlns:a16="http://schemas.microsoft.com/office/drawing/2014/main" id="{CA3A442F-4046-16A3-3FDD-FC310BF03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2" y="2064624"/>
            <a:ext cx="2581635" cy="1114581"/>
          </a:xfrm>
          <a:prstGeom prst="rect">
            <a:avLst/>
          </a:prstGeom>
        </p:spPr>
      </p:pic>
      <p:pic>
        <p:nvPicPr>
          <p:cNvPr id="13" name="Grafik 12" descr="Ein Bild, das Text, Screenshot, Schrift, Zahl enthält.">
            <a:extLst>
              <a:ext uri="{FF2B5EF4-FFF2-40B4-BE49-F238E27FC236}">
                <a16:creationId xmlns:a16="http://schemas.microsoft.com/office/drawing/2014/main" id="{2B340A2F-3A61-AD47-1D85-E1C73B0B2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18" y="4909634"/>
            <a:ext cx="2512054" cy="1069363"/>
          </a:xfrm>
          <a:prstGeom prst="rect">
            <a:avLst/>
          </a:prstGeom>
        </p:spPr>
      </p:pic>
      <p:pic>
        <p:nvPicPr>
          <p:cNvPr id="17" name="Grafik 16" descr="Ein Bild, das Text, Screenshot, Schrift, Zahl enthält.">
            <a:extLst>
              <a:ext uri="{FF2B5EF4-FFF2-40B4-BE49-F238E27FC236}">
                <a16:creationId xmlns:a16="http://schemas.microsoft.com/office/drawing/2014/main" id="{D2E79292-8DB8-1BF0-F8EC-A0BE8A2F4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43" y="3507431"/>
            <a:ext cx="2449589" cy="106936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0DF83D6-88D4-C47E-B6EC-083730FF4955}"/>
              </a:ext>
            </a:extLst>
          </p:cNvPr>
          <p:cNvSpPr txBox="1"/>
          <p:nvPr/>
        </p:nvSpPr>
        <p:spPr>
          <a:xfrm>
            <a:off x="3449004" y="2506402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B2C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156B40E-024D-41F7-B46F-046942CD4C6A}"/>
              </a:ext>
            </a:extLst>
          </p:cNvPr>
          <p:cNvSpPr txBox="1"/>
          <p:nvPr/>
        </p:nvSpPr>
        <p:spPr>
          <a:xfrm>
            <a:off x="4281948" y="3608032"/>
            <a:ext cx="188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Sammelbesteller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F4B0B2-8EFB-421F-131B-8A15A8FE8EA7}"/>
              </a:ext>
            </a:extLst>
          </p:cNvPr>
          <p:cNvSpPr txBox="1"/>
          <p:nvPr/>
        </p:nvSpPr>
        <p:spPr>
          <a:xfrm>
            <a:off x="5203722" y="5316596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B2B</a:t>
            </a:r>
          </a:p>
        </p:txBody>
      </p:sp>
    </p:spTree>
    <p:extLst>
      <p:ext uri="{BB962C8B-B14F-4D97-AF65-F5344CB8AC3E}">
        <p14:creationId xmlns:p14="http://schemas.microsoft.com/office/powerpoint/2010/main" val="34694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D62F2-04E4-4BCE-542A-F653D30B0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8B7E955-9F81-EF0B-595C-6FBEBB6C7375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2F1113-F448-5059-CCCD-DA8A80B6512D}"/>
              </a:ext>
            </a:extLst>
          </p:cNvPr>
          <p:cNvSpPr txBox="1"/>
          <p:nvPr/>
        </p:nvSpPr>
        <p:spPr>
          <a:xfrm>
            <a:off x="5181600" y="1786506"/>
            <a:ext cx="624348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b="1" dirty="0"/>
              <a:t>1. Einleitung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2. Kundenanalyse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3. Bestellmengen &amp; Rabattstrukturen</a:t>
            </a:r>
          </a:p>
          <a:p>
            <a:pPr>
              <a:lnSpc>
                <a:spcPct val="200000"/>
              </a:lnSpc>
            </a:pPr>
            <a:r>
              <a:rPr lang="de-DE" sz="2000" b="1" dirty="0">
                <a:solidFill>
                  <a:srgbClr val="FF0000"/>
                </a:solidFill>
              </a:rPr>
              <a:t>4. Gesamtumsatz &amp; Marktanalyse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5. Profitabilität &amp; Kostenstruktur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6. Strategie- und Handlungsempfehlungen</a:t>
            </a:r>
          </a:p>
          <a:p>
            <a:pPr>
              <a:lnSpc>
                <a:spcPct val="200000"/>
              </a:lnSpc>
            </a:pPr>
            <a:r>
              <a:rPr lang="de-DE" sz="2000" b="1" dirty="0"/>
              <a:t>7. Fazit &amp; Nächste Schritte</a:t>
            </a: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35B09E-AFB2-D2DF-86AA-0C523E705B8C}"/>
              </a:ext>
            </a:extLst>
          </p:cNvPr>
          <p:cNvSpPr txBox="1"/>
          <p:nvPr/>
        </p:nvSpPr>
        <p:spPr>
          <a:xfrm>
            <a:off x="550606" y="1786506"/>
            <a:ext cx="336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ÜBERSICHT</a:t>
            </a:r>
          </a:p>
        </p:txBody>
      </p:sp>
      <p:pic>
        <p:nvPicPr>
          <p:cNvPr id="5" name="Grafik 4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463AFE29-C31F-8850-FC48-E6F9523D5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6" y="4022273"/>
            <a:ext cx="4178300" cy="2311400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92C63DA-8F17-8DE4-B380-22B52E72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81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1C56F-0A45-4F7C-57DA-A904E7B7E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398278A-3A36-74AB-4317-0D0BE2750B64}"/>
              </a:ext>
            </a:extLst>
          </p:cNvPr>
          <p:cNvSpPr txBox="1"/>
          <p:nvPr/>
        </p:nvSpPr>
        <p:spPr>
          <a:xfrm>
            <a:off x="3185651" y="327306"/>
            <a:ext cx="5663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rgbClr val="66FF33"/>
                </a:solidFill>
                <a:highlight>
                  <a:srgbClr val="000000"/>
                </a:highlight>
              </a:rPr>
              <a:t>THE BICYCLE SHOP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7EDCA9D-6412-2099-FFB1-93E483FB2B54}"/>
              </a:ext>
            </a:extLst>
          </p:cNvPr>
          <p:cNvSpPr txBox="1"/>
          <p:nvPr/>
        </p:nvSpPr>
        <p:spPr>
          <a:xfrm>
            <a:off x="6017342" y="2691776"/>
            <a:ext cx="62434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Gesamtumsatz: 85,2 Mio. USD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Marktanteile: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USA: ca. 33 %</a:t>
            </a:r>
            <a:endParaRPr lang="de-DE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Australien: ca. 25 %</a:t>
            </a:r>
            <a:endParaRPr lang="de-DE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Frankreich und Kanada: ca. 9% </a:t>
            </a:r>
            <a:r>
              <a:rPr lang="de-DE" dirty="0"/>
              <a:t>(kleinster Markt)</a:t>
            </a: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E30203-AE76-3C94-67A9-46F429F59DBC}"/>
              </a:ext>
            </a:extLst>
          </p:cNvPr>
          <p:cNvSpPr txBox="1"/>
          <p:nvPr/>
        </p:nvSpPr>
        <p:spPr>
          <a:xfrm>
            <a:off x="83976" y="1096747"/>
            <a:ext cx="11990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u="sng" dirty="0"/>
              <a:t>GESAMTUMSATZ &amp; MARKTANALYSE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93093B-A4E8-F612-7CA4-DDE01927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65480-FFE9-4828-8CD5-F43B95EFA137}" type="slidenum">
              <a:rPr lang="de-DE" smtClean="0"/>
              <a:t>9</a:t>
            </a:fld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B4CCDDA-E955-12F5-1C57-124C6CE940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40363"/>
              </p:ext>
            </p:extLst>
          </p:nvPr>
        </p:nvGraphicFramePr>
        <p:xfrm>
          <a:off x="973755" y="2889836"/>
          <a:ext cx="457009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34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1297</Words>
  <Application>Microsoft Office PowerPoint</Application>
  <PresentationFormat>Breitbild</PresentationFormat>
  <Paragraphs>277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</vt:lpstr>
      <vt:lpstr>VERKAUFS- UND PROFITABILITÄTSANALYSE 2011-2016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Thorsten Teetzen</dc:creator>
  <cp:lastModifiedBy>Thorsten Teetzen</cp:lastModifiedBy>
  <cp:revision>9</cp:revision>
  <dcterms:created xsi:type="dcterms:W3CDTF">2025-03-19T17:14:45Z</dcterms:created>
  <dcterms:modified xsi:type="dcterms:W3CDTF">2025-03-20T22:42:15Z</dcterms:modified>
</cp:coreProperties>
</file>